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64" r:id="rId3"/>
    <p:sldId id="265" r:id="rId4"/>
    <p:sldId id="285" r:id="rId5"/>
    <p:sldId id="257" r:id="rId6"/>
    <p:sldId id="266" r:id="rId7"/>
    <p:sldId id="282" r:id="rId8"/>
    <p:sldId id="286" r:id="rId9"/>
    <p:sldId id="267" r:id="rId10"/>
    <p:sldId id="284" r:id="rId11"/>
    <p:sldId id="269" r:id="rId12"/>
    <p:sldId id="270" r:id="rId13"/>
    <p:sldId id="271" r:id="rId14"/>
    <p:sldId id="272" r:id="rId15"/>
    <p:sldId id="273" r:id="rId16"/>
    <p:sldId id="274" r:id="rId17"/>
    <p:sldId id="275" r:id="rId18"/>
    <p:sldId id="276" r:id="rId19"/>
    <p:sldId id="277" r:id="rId20"/>
    <p:sldId id="281" r:id="rId21"/>
    <p:sldId id="278" r:id="rId22"/>
    <p:sldId id="268" r:id="rId23"/>
    <p:sldId id="279" r:id="rId24"/>
    <p:sldId id="258" r:id="rId25"/>
    <p:sldId id="283" r:id="rId26"/>
  </p:sldIdLst>
  <p:sldSz cx="9144000" cy="6858000" type="screen4x3"/>
  <p:notesSz cx="6858000" cy="9144000"/>
  <p:embeddedFontLst>
    <p:embeddedFont>
      <p:font typeface="Aharoni" panose="02010803020104030203" pitchFamily="2" charset="-79"/>
      <p:bold r:id="rId28"/>
    </p:embeddedFont>
    <p:embeddedFont>
      <p:font typeface="Arial Black" panose="020B0A04020102020204" pitchFamily="34" charset="0"/>
      <p:bold r:id="rId29"/>
    </p:embeddedFont>
    <p:embeddedFont>
      <p:font typeface="Calibri" panose="020F0502020204030204" pitchFamily="34" charset="0"/>
      <p:regular r:id="rId30"/>
      <p:bold r:id="rId31"/>
      <p:italic r:id="rId32"/>
      <p:boldItalic r:id="rId33"/>
    </p:embeddedFont>
    <p:embeddedFont>
      <p:font typeface="Aparajita" panose="020B0604020202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11" autoAdjust="0"/>
  </p:normalViewPr>
  <p:slideViewPr>
    <p:cSldViewPr>
      <p:cViewPr varScale="1">
        <p:scale>
          <a:sx n="50" d="100"/>
          <a:sy n="50" d="100"/>
        </p:scale>
        <p:origin x="-8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C2FAB6-CD58-4682-BF2E-2C6FD3F3668F}" type="datetimeFigureOut">
              <a:rPr lang="en-US" smtClean="0"/>
              <a:t>6/19/2014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515E6-BEB9-41ED-B418-651B33BCE1E5}" type="slidenum">
              <a:rPr lang="en-US" smtClean="0"/>
              <a:t>‹#›</a:t>
            </a:fld>
            <a:endParaRPr lang="en-US"/>
          </a:p>
        </p:txBody>
      </p:sp>
    </p:spTree>
    <p:extLst>
      <p:ext uri="{BB962C8B-B14F-4D97-AF65-F5344CB8AC3E}">
        <p14:creationId xmlns:p14="http://schemas.microsoft.com/office/powerpoint/2010/main" val="309001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1</a:t>
            </a:fld>
            <a:endParaRPr lang="en-US"/>
          </a:p>
        </p:txBody>
      </p:sp>
    </p:spTree>
    <p:extLst>
      <p:ext uri="{BB962C8B-B14F-4D97-AF65-F5344CB8AC3E}">
        <p14:creationId xmlns:p14="http://schemas.microsoft.com/office/powerpoint/2010/main" val="715384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6951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769516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19</a:t>
            </a:fld>
            <a:endParaRPr lang="en-US"/>
          </a:p>
        </p:txBody>
      </p:sp>
    </p:spTree>
    <p:extLst>
      <p:ext uri="{BB962C8B-B14F-4D97-AF65-F5344CB8AC3E}">
        <p14:creationId xmlns:p14="http://schemas.microsoft.com/office/powerpoint/2010/main" val="3802214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21</a:t>
            </a:fld>
            <a:endParaRPr lang="en-US"/>
          </a:p>
        </p:txBody>
      </p:sp>
    </p:spTree>
    <p:extLst>
      <p:ext uri="{BB962C8B-B14F-4D97-AF65-F5344CB8AC3E}">
        <p14:creationId xmlns:p14="http://schemas.microsoft.com/office/powerpoint/2010/main" val="4175624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23</a:t>
            </a:fld>
            <a:endParaRPr lang="en-US"/>
          </a:p>
        </p:txBody>
      </p:sp>
    </p:spTree>
    <p:extLst>
      <p:ext uri="{BB962C8B-B14F-4D97-AF65-F5344CB8AC3E}">
        <p14:creationId xmlns:p14="http://schemas.microsoft.com/office/powerpoint/2010/main" val="359340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2</a:t>
            </a:fld>
            <a:endParaRPr lang="en-US"/>
          </a:p>
        </p:txBody>
      </p:sp>
    </p:spTree>
    <p:extLst>
      <p:ext uri="{BB962C8B-B14F-4D97-AF65-F5344CB8AC3E}">
        <p14:creationId xmlns:p14="http://schemas.microsoft.com/office/powerpoint/2010/main" val="1909581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4</a:t>
            </a:fld>
            <a:endParaRPr lang="en-US"/>
          </a:p>
        </p:txBody>
      </p:sp>
    </p:spTree>
    <p:extLst>
      <p:ext uri="{BB962C8B-B14F-4D97-AF65-F5344CB8AC3E}">
        <p14:creationId xmlns:p14="http://schemas.microsoft.com/office/powerpoint/2010/main" val="1790095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6</a:t>
            </a:fld>
            <a:endParaRPr lang="en-US"/>
          </a:p>
        </p:txBody>
      </p:sp>
    </p:spTree>
    <p:extLst>
      <p:ext uri="{BB962C8B-B14F-4D97-AF65-F5344CB8AC3E}">
        <p14:creationId xmlns:p14="http://schemas.microsoft.com/office/powerpoint/2010/main" val="244966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11</a:t>
            </a:fld>
            <a:endParaRPr lang="en-US"/>
          </a:p>
        </p:txBody>
      </p:sp>
    </p:spTree>
    <p:extLst>
      <p:ext uri="{BB962C8B-B14F-4D97-AF65-F5344CB8AC3E}">
        <p14:creationId xmlns:p14="http://schemas.microsoft.com/office/powerpoint/2010/main" val="365210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65210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13</a:t>
            </a:fld>
            <a:endParaRPr lang="en-US"/>
          </a:p>
        </p:txBody>
      </p:sp>
    </p:spTree>
    <p:extLst>
      <p:ext uri="{BB962C8B-B14F-4D97-AF65-F5344CB8AC3E}">
        <p14:creationId xmlns:p14="http://schemas.microsoft.com/office/powerpoint/2010/main" val="151721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14</a:t>
            </a:fld>
            <a:endParaRPr lang="en-US"/>
          </a:p>
        </p:txBody>
      </p:sp>
    </p:spTree>
    <p:extLst>
      <p:ext uri="{BB962C8B-B14F-4D97-AF65-F5344CB8AC3E}">
        <p14:creationId xmlns:p14="http://schemas.microsoft.com/office/powerpoint/2010/main" val="1769516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15</a:t>
            </a:fld>
            <a:endParaRPr lang="en-US"/>
          </a:p>
        </p:txBody>
      </p:sp>
    </p:spTree>
    <p:extLst>
      <p:ext uri="{BB962C8B-B14F-4D97-AF65-F5344CB8AC3E}">
        <p14:creationId xmlns:p14="http://schemas.microsoft.com/office/powerpoint/2010/main" val="367265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29ECA8-3A12-469E-A512-5518FC4ED985}" type="datetimeFigureOut">
              <a:rPr lang="en-US" smtClean="0"/>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2067653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9ECA8-3A12-469E-A512-5518FC4ED985}" type="datetimeFigureOut">
              <a:rPr lang="en-US" smtClean="0"/>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156522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9ECA8-3A12-469E-A512-5518FC4ED985}" type="datetimeFigureOut">
              <a:rPr lang="en-US" smtClean="0"/>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102184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lang="en-US" sz="4800" b="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a:lstStyle>
          <a:p>
            <a:pPr lvl="0" algn="l" defTabSz="1095376" rtl="0" eaLnBrk="1" fontAlgn="base" hangingPunct="1">
              <a:lnSpc>
                <a:spcPct val="90000"/>
              </a:lnSpc>
              <a:spcBef>
                <a:spcPct val="0"/>
              </a:spcBef>
              <a:spcAft>
                <a:spcPct val="0"/>
              </a:spcAft>
            </a:pPr>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324664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1-01055_Template_Bar.png"/>
          <p:cNvPicPr>
            <a:picLocks noChangeAspect="1"/>
          </p:cNvPicPr>
          <p:nvPr/>
        </p:nvPicPr>
        <p:blipFill>
          <a:blip r:embed="rId2"/>
          <a:stretch>
            <a:fillRect/>
          </a:stretch>
        </p:blipFill>
        <p:spPr>
          <a:xfrm flipH="1">
            <a:off x="-955675" y="1905000"/>
            <a:ext cx="10099675" cy="228165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kern="1200" spc="-770" dirty="0" smtClean="0">
                <a:ln w="11430">
                  <a:solidFill>
                    <a:schemeClr val="bg2">
                      <a:lumMod val="50000"/>
                      <a:lumOff val="50000"/>
                    </a:schemeClr>
                  </a:solidFill>
                </a:ln>
                <a:gradFill>
                  <a:gsLst>
                    <a:gs pos="0">
                      <a:schemeClr val="accent2">
                        <a:lumMod val="20000"/>
                        <a:lumOff val="80000"/>
                      </a:schemeClr>
                    </a:gs>
                    <a:gs pos="37000">
                      <a:schemeClr val="tx1"/>
                    </a:gs>
                    <a:gs pos="85000">
                      <a:srgbClr val="2D8499"/>
                    </a:gs>
                  </a:gsLst>
                  <a:lin ang="5400000"/>
                </a:gradFill>
                <a:effectLst>
                  <a:outerShdw blurRad="50800" dist="39000" dir="5460000" algn="tl">
                    <a:srgbClr val="000000">
                      <a:alpha val="38000"/>
                    </a:srgbClr>
                  </a:outerShdw>
                </a:effectLst>
                <a:latin typeface="+mn-lt"/>
                <a:ea typeface="+mn-ea"/>
                <a:cs typeface="+mn-cs"/>
              </a:defRPr>
            </a:lvl1pPr>
          </a:lstStyle>
          <a:p>
            <a:pPr marL="0" lvl="0" indent="0" algn="r" defTabSz="1095376" rtl="0" eaLnBrk="1" fontAlgn="base" hangingPunct="1">
              <a:lnSpc>
                <a:spcPct val="90000"/>
              </a:lnSpc>
              <a:spcBef>
                <a:spcPct val="0"/>
              </a:spcBef>
              <a:spcAft>
                <a:spcPct val="0"/>
              </a:spcAft>
              <a:buClr>
                <a:schemeClr val="tx2"/>
              </a:buClr>
              <a:buSzPct val="80000"/>
              <a:buFont typeface="Arial" pitchFamily="34" charset="0"/>
              <a:buNone/>
            </a:pPr>
            <a:r>
              <a:rPr lang="en-US" dirty="0" smtClean="0"/>
              <a:t>click to…</a:t>
            </a:r>
          </a:p>
        </p:txBody>
      </p:sp>
    </p:spTree>
    <p:extLst>
      <p:ext uri="{BB962C8B-B14F-4D97-AF65-F5344CB8AC3E}">
        <p14:creationId xmlns:p14="http://schemas.microsoft.com/office/powerpoint/2010/main" val="253458359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374844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MetalicPur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4"/>
            <a:ext cx="8382000" cy="498792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390110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476064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2"/>
            <a:ext cx="4114800" cy="476064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316688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4"/>
            <a:ext cx="4114800" cy="4073525"/>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4"/>
            <a:ext cx="4117974" cy="4073525"/>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954119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917563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1838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9ECA8-3A12-469E-A512-5518FC4ED985}" type="datetimeFigureOut">
              <a:rPr lang="en-US" smtClean="0"/>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2911559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22773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56582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263320769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4" descr="1-01055_Template_Bar.png"/>
          <p:cNvPicPr>
            <a:picLocks noChangeAspect="1"/>
          </p:cNvPicPr>
          <p:nvPr/>
        </p:nvPicPr>
        <p:blipFill>
          <a:blip r:embed="rId2"/>
          <a:stretch>
            <a:fillRect/>
          </a:stretch>
        </p:blipFill>
        <p:spPr>
          <a:xfrm flipH="1">
            <a:off x="-955675" y="1905000"/>
            <a:ext cx="10099675" cy="228165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kern="1200" spc="-770" dirty="0" smtClean="0">
                <a:ln w="11430">
                  <a:solidFill>
                    <a:schemeClr val="bg2">
                      <a:lumMod val="50000"/>
                      <a:lumOff val="50000"/>
                    </a:schemeClr>
                  </a:solidFill>
                </a:ln>
                <a:gradFill>
                  <a:gsLst>
                    <a:gs pos="0">
                      <a:schemeClr val="accent2">
                        <a:lumMod val="20000"/>
                        <a:lumOff val="80000"/>
                      </a:schemeClr>
                    </a:gs>
                    <a:gs pos="37000">
                      <a:schemeClr val="tx1"/>
                    </a:gs>
                    <a:gs pos="85000">
                      <a:srgbClr val="2D8499"/>
                    </a:gs>
                  </a:gsLst>
                  <a:lin ang="5400000"/>
                </a:gradFill>
                <a:effectLst>
                  <a:outerShdw blurRad="50800" dist="39000" dir="5460000" algn="tl">
                    <a:srgbClr val="000000">
                      <a:alpha val="38000"/>
                    </a:srgbClr>
                  </a:outerShdw>
                </a:effectLst>
                <a:latin typeface="+mn-lt"/>
                <a:ea typeface="+mn-ea"/>
                <a:cs typeface="+mn-cs"/>
              </a:defRPr>
            </a:lvl1pPr>
          </a:lstStyle>
          <a:p>
            <a:pPr marL="0" lvl="0" indent="0" algn="r" defTabSz="1095376" rtl="0" eaLnBrk="1" fontAlgn="base" hangingPunct="1">
              <a:lnSpc>
                <a:spcPct val="90000"/>
              </a:lnSpc>
              <a:spcBef>
                <a:spcPct val="0"/>
              </a:spcBef>
              <a:spcAft>
                <a:spcPct val="0"/>
              </a:spcAft>
              <a:buClr>
                <a:schemeClr val="tx2"/>
              </a:buClr>
              <a:buSzPct val="80000"/>
              <a:buFont typeface="Arial" pitchFamily="34" charset="0"/>
              <a:buNone/>
            </a:pPr>
            <a:r>
              <a:rPr lang="en-US" dirty="0" smtClean="0"/>
              <a:t>click to…</a:t>
            </a:r>
          </a:p>
        </p:txBody>
      </p:sp>
    </p:spTree>
    <p:extLst>
      <p:ext uri="{BB962C8B-B14F-4D97-AF65-F5344CB8AC3E}">
        <p14:creationId xmlns:p14="http://schemas.microsoft.com/office/powerpoint/2010/main" val="197158330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dobe Devanagari" pitchFamily="18" charset="0"/>
                <a:cs typeface="Adobe Devanagari"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477000"/>
            <a:ext cx="2133600" cy="365125"/>
          </a:xfrm>
          <a:prstGeom prst="rect">
            <a:avLst/>
          </a:prstGeom>
        </p:spPr>
        <p:txBody>
          <a:bodyPr/>
          <a:lstStyle/>
          <a:p>
            <a:fld id="{B94A0822-DAB5-4725-8D42-42FEE1258FDD}" type="datetimeFigureOut">
              <a:rPr lang="en-US">
                <a:solidFill>
                  <a:srgbClr val="FFFFFF"/>
                </a:solidFill>
              </a:rPr>
              <a:pPr/>
              <a:t>6/19/2014</a:t>
            </a:fld>
            <a:endParaRPr lang="en-US">
              <a:solidFill>
                <a:srgbClr val="FFFFFF"/>
              </a:solidFill>
            </a:endParaRPr>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6553200" y="6492875"/>
            <a:ext cx="2133600" cy="365125"/>
          </a:xfrm>
          <a:prstGeom prst="rect">
            <a:avLst/>
          </a:prstGeom>
        </p:spPr>
        <p:txBody>
          <a:bodyPr/>
          <a:lstStyle/>
          <a:p>
            <a:fld id="{F66142FD-1943-4AB9-A598-9D258B9EF1F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84373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29ECA8-3A12-469E-A512-5518FC4ED985}" type="datetimeFigureOut">
              <a:rPr lang="en-US" smtClean="0"/>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179327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29ECA8-3A12-469E-A512-5518FC4ED985}" type="datetimeFigureOut">
              <a:rPr lang="en-US" smtClean="0"/>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205267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29ECA8-3A12-469E-A512-5518FC4ED985}" type="datetimeFigureOut">
              <a:rPr lang="en-US" smtClean="0"/>
              <a:t>6/19/2014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215172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29ECA8-3A12-469E-A512-5518FC4ED985}" type="datetimeFigureOut">
              <a:rPr lang="en-US" smtClean="0"/>
              <a:t>6/19/2014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411705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9ECA8-3A12-469E-A512-5518FC4ED985}" type="datetimeFigureOut">
              <a:rPr lang="en-US" smtClean="0"/>
              <a:t>6/19/2014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190438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9ECA8-3A12-469E-A512-5518FC4ED985}" type="datetimeFigureOut">
              <a:rPr lang="en-US" smtClean="0"/>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50995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9ECA8-3A12-469E-A512-5518FC4ED985}" type="datetimeFigureOut">
              <a:rPr lang="en-US" smtClean="0"/>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36521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9ECA8-3A12-469E-A512-5518FC4ED985}" type="datetimeFigureOut">
              <a:rPr lang="en-US" smtClean="0"/>
              <a:t>6/19/2014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CA740-D7F8-44B7-A895-EFF433E8EC78}" type="slidenum">
              <a:rPr lang="en-US" smtClean="0"/>
              <a:t>‹#›</a:t>
            </a:fld>
            <a:endParaRPr lang="en-US"/>
          </a:p>
        </p:txBody>
      </p:sp>
    </p:spTree>
    <p:extLst>
      <p:ext uri="{BB962C8B-B14F-4D97-AF65-F5344CB8AC3E}">
        <p14:creationId xmlns:p14="http://schemas.microsoft.com/office/powerpoint/2010/main" val="1958104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pPr lvl="0" algn="l" defTabSz="1095376"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01074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www.hollanddavis.com/?p=3647"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http://www.hollanddavis.com/?p=3647"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Truth Misunderstood </a:t>
            </a:r>
            <a:r>
              <a:rPr lang="en-US" dirty="0" smtClean="0">
                <a:latin typeface="Aharoni" panose="02010803020104030203" pitchFamily="2" charset="-79"/>
                <a:cs typeface="Aharoni" panose="02010803020104030203" pitchFamily="2" charset="-79"/>
              </a:rPr>
              <a:t>TODAY</a:t>
            </a:r>
            <a:r>
              <a:rPr lang="en-US" dirty="0" smtClean="0"/>
              <a:t/>
            </a:r>
            <a:br>
              <a:rPr lang="en-US" dirty="0" smtClean="0"/>
            </a:br>
            <a:r>
              <a:rPr lang="en-US" sz="3200" dirty="0" smtClean="0"/>
              <a:t>(part </a:t>
            </a:r>
            <a:r>
              <a:rPr lang="en-US" sz="3200" dirty="0" smtClean="0"/>
              <a:t>1)</a:t>
            </a:r>
            <a:endParaRPr lang="en-US" sz="3200" dirty="0"/>
          </a:p>
        </p:txBody>
      </p:sp>
      <p:sp>
        <p:nvSpPr>
          <p:cNvPr id="3" name="Subtitle 2"/>
          <p:cNvSpPr>
            <a:spLocks noGrp="1"/>
          </p:cNvSpPr>
          <p:nvPr>
            <p:ph type="subTitle" idx="1"/>
          </p:nvPr>
        </p:nvSpPr>
        <p:spPr/>
        <p:txBody>
          <a:bodyPr/>
          <a:lstStyle/>
          <a:p>
            <a:r>
              <a:rPr lang="en-US" dirty="0" smtClean="0"/>
              <a:t>Proverbs 14:1-12</a:t>
            </a:r>
            <a:endParaRPr lang="en-US" dirty="0"/>
          </a:p>
        </p:txBody>
      </p:sp>
    </p:spTree>
    <p:extLst>
      <p:ext uri="{BB962C8B-B14F-4D97-AF65-F5344CB8AC3E}">
        <p14:creationId xmlns:p14="http://schemas.microsoft.com/office/powerpoint/2010/main" val="108961708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Example of the Homosexual Agenda</a:t>
            </a:r>
            <a:endParaRPr lang="en-US" dirty="0"/>
          </a:p>
        </p:txBody>
      </p:sp>
      <p:sp>
        <p:nvSpPr>
          <p:cNvPr id="3" name="Content Placeholder 2"/>
          <p:cNvSpPr>
            <a:spLocks noGrp="1"/>
          </p:cNvSpPr>
          <p:nvPr>
            <p:ph idx="1"/>
          </p:nvPr>
        </p:nvSpPr>
        <p:spPr>
          <a:xfrm>
            <a:off x="381000" y="1676400"/>
            <a:ext cx="8382000" cy="5181600"/>
          </a:xfrm>
        </p:spPr>
        <p:txBody>
          <a:bodyPr>
            <a:normAutofit fontScale="92500" lnSpcReduction="10000"/>
          </a:bodyPr>
          <a:lstStyle/>
          <a:p>
            <a:r>
              <a:rPr lang="en-US" dirty="0" smtClean="0"/>
              <a:t>“That </a:t>
            </a:r>
            <a:r>
              <a:rPr lang="en-US" dirty="0"/>
              <a:t>is really interesting when you consider that, of all the topics I just mentioned, sexual orientation is the only one that is not a choice. Polygamy, concubines, marrying your brother's widow? All </a:t>
            </a:r>
            <a:r>
              <a:rPr lang="en-US" dirty="0" smtClean="0"/>
              <a:t>choices…. Sexual </a:t>
            </a:r>
            <a:r>
              <a:rPr lang="en-US" dirty="0"/>
              <a:t>orientation? Not a choice. (There are those who still argue otherwise, but the science is clear, so I'm not even </a:t>
            </a:r>
            <a:r>
              <a:rPr lang="en-US" b="1" i="1" dirty="0"/>
              <a:t>having </a:t>
            </a:r>
            <a:r>
              <a:rPr lang="en-US" dirty="0"/>
              <a:t>that discussion). So many Christians just aren't able to get past that one. Equally interesting to consider: it is actually more of a choice to judge and marginalize people over being </a:t>
            </a:r>
            <a:r>
              <a:rPr lang="en-US" dirty="0" smtClean="0"/>
              <a:t>homosexual… </a:t>
            </a:r>
            <a:r>
              <a:rPr lang="en-US" dirty="0"/>
              <a:t>than it is a choice to </a:t>
            </a:r>
            <a:r>
              <a:rPr lang="en-US" b="1" i="1" dirty="0"/>
              <a:t>be </a:t>
            </a:r>
            <a:r>
              <a:rPr lang="en-US" dirty="0" smtClean="0"/>
              <a:t>homosexual…Yet </a:t>
            </a:r>
            <a:r>
              <a:rPr lang="en-US" dirty="0"/>
              <a:t>we judge them and not </a:t>
            </a:r>
            <a:r>
              <a:rPr lang="en-US" dirty="0"/>
              <a:t>ourselves” </a:t>
            </a:r>
            <a:r>
              <a:rPr lang="en-US" sz="1900" dirty="0" smtClean="0"/>
              <a:t>(www.thegodarticle.com/faith/clobbering-biblical-gay-bashing)</a:t>
            </a:r>
            <a:endParaRPr lang="en-US" sz="1900" dirty="0"/>
          </a:p>
        </p:txBody>
      </p:sp>
      <p:sp>
        <p:nvSpPr>
          <p:cNvPr id="4" name="TextBox 3"/>
          <p:cNvSpPr txBox="1"/>
          <p:nvPr/>
        </p:nvSpPr>
        <p:spPr>
          <a:xfrm>
            <a:off x="381000" y="1049923"/>
            <a:ext cx="2302362" cy="400110"/>
          </a:xfrm>
          <a:prstGeom prst="rect">
            <a:avLst/>
          </a:prstGeom>
          <a:noFill/>
        </p:spPr>
        <p:txBody>
          <a:bodyPr wrap="none" rtlCol="0">
            <a:spAutoFit/>
          </a:bodyPr>
          <a:lstStyle/>
          <a:p>
            <a:r>
              <a:rPr lang="en-US" sz="2000" b="1" dirty="0" smtClean="0">
                <a:solidFill>
                  <a:schemeClr val="accent2">
                    <a:lumMod val="60000"/>
                    <a:lumOff val="40000"/>
                  </a:schemeClr>
                </a:solidFill>
              </a:rPr>
              <a:t>1. Science proves it!</a:t>
            </a:r>
            <a:endParaRPr lang="en-US" sz="2000" b="1" dirty="0">
              <a:solidFill>
                <a:schemeClr val="accent2">
                  <a:lumMod val="60000"/>
                  <a:lumOff val="40000"/>
                </a:schemeClr>
              </a:solidFill>
            </a:endParaRPr>
          </a:p>
        </p:txBody>
      </p:sp>
    </p:spTree>
    <p:extLst>
      <p:ext uri="{BB962C8B-B14F-4D97-AF65-F5344CB8AC3E}">
        <p14:creationId xmlns:p14="http://schemas.microsoft.com/office/powerpoint/2010/main" val="113351073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a:t>
            </a:r>
            <a:r>
              <a:rPr lang="en-US" dirty="0"/>
              <a:t>So many Christians just aren't able to get past that one</a:t>
            </a:r>
            <a:r>
              <a:rPr lang="en-US" dirty="0" smtClean="0"/>
              <a:t>.”</a:t>
            </a:r>
            <a:endParaRPr lang="en-US" dirty="0"/>
          </a:p>
        </p:txBody>
      </p:sp>
      <p:sp>
        <p:nvSpPr>
          <p:cNvPr id="3" name="Content Placeholder 2"/>
          <p:cNvSpPr>
            <a:spLocks noGrp="1"/>
          </p:cNvSpPr>
          <p:nvPr>
            <p:ph idx="1"/>
          </p:nvPr>
        </p:nvSpPr>
        <p:spPr>
          <a:xfrm>
            <a:off x="381000" y="1828800"/>
            <a:ext cx="8382000" cy="1871282"/>
          </a:xfrm>
        </p:spPr>
        <p:txBody>
          <a:bodyPr/>
          <a:lstStyle/>
          <a:p>
            <a:r>
              <a:rPr lang="en-US" dirty="0" smtClean="0"/>
              <a:t>Maybe Christians are not able to get past it because it is </a:t>
            </a:r>
            <a:r>
              <a:rPr lang="en-US" b="1" dirty="0" smtClean="0"/>
              <a:t>NOT SCIENTIFIC</a:t>
            </a:r>
            <a:r>
              <a:rPr lang="en-US" dirty="0" smtClean="0"/>
              <a:t>!</a:t>
            </a:r>
          </a:p>
          <a:p>
            <a:r>
              <a:rPr lang="en-US" dirty="0" smtClean="0"/>
              <a:t>“</a:t>
            </a:r>
            <a:r>
              <a:rPr lang="en-US" dirty="0"/>
              <a:t>Identical twin studies prove homosexuality is not </a:t>
            </a:r>
            <a:r>
              <a:rPr lang="en-US" dirty="0"/>
              <a:t>genetic” </a:t>
            </a:r>
            <a:r>
              <a:rPr lang="en-US" dirty="0" smtClean="0"/>
              <a:t>(</a:t>
            </a:r>
            <a:r>
              <a:rPr lang="en-US" dirty="0" smtClean="0">
                <a:hlinkClick r:id="rId3"/>
              </a:rPr>
              <a:t>www.hollanddavis.com</a:t>
            </a:r>
            <a:r>
              <a:rPr lang="en-US" dirty="0">
                <a:hlinkClick r:id="rId3"/>
              </a:rPr>
              <a:t>/?</a:t>
            </a:r>
            <a:r>
              <a:rPr lang="en-US" dirty="0" smtClean="0">
                <a:hlinkClick r:id="rId3"/>
              </a:rPr>
              <a:t>p=3647</a:t>
            </a:r>
            <a:r>
              <a:rPr lang="en-US" dirty="0" smtClean="0"/>
              <a:t>)</a:t>
            </a:r>
          </a:p>
        </p:txBody>
      </p:sp>
      <p:pic>
        <p:nvPicPr>
          <p:cNvPr id="1026" name="Picture 2" descr="http://blog.godreports.com/wp-content/uploads/2013/05/Whitehead-Ne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114800"/>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4114800"/>
            <a:ext cx="4800600" cy="2308324"/>
          </a:xfrm>
          <a:prstGeom prst="rect">
            <a:avLst/>
          </a:prstGeom>
          <a:noFill/>
        </p:spPr>
        <p:txBody>
          <a:bodyPr wrap="square" rtlCol="0">
            <a:spAutoFit/>
          </a:bodyPr>
          <a:lstStyle/>
          <a:p>
            <a:r>
              <a:rPr lang="en-US" sz="2400" dirty="0" smtClean="0">
                <a:solidFill>
                  <a:schemeClr val="accent2">
                    <a:lumMod val="60000"/>
                    <a:lumOff val="40000"/>
                  </a:schemeClr>
                </a:solidFill>
              </a:rPr>
              <a:t>“Eight </a:t>
            </a:r>
            <a:r>
              <a:rPr lang="en-US" sz="2400" dirty="0">
                <a:solidFill>
                  <a:schemeClr val="accent2">
                    <a:lumMod val="60000"/>
                    <a:lumOff val="40000"/>
                  </a:schemeClr>
                </a:solidFill>
              </a:rPr>
              <a:t>major studies of identical twins in Australia, the U.S., and Scandinavia during the last two decades all arrive at the same conclusion: gays were not born that way</a:t>
            </a:r>
            <a:r>
              <a:rPr lang="en-US" sz="2400" dirty="0" smtClean="0">
                <a:solidFill>
                  <a:schemeClr val="accent2">
                    <a:lumMod val="60000"/>
                    <a:lumOff val="40000"/>
                  </a:schemeClr>
                </a:solidFill>
              </a:rPr>
              <a:t>.”</a:t>
            </a:r>
            <a:endParaRPr lang="en-US" sz="2400" dirty="0">
              <a:solidFill>
                <a:schemeClr val="accent2">
                  <a:lumMod val="60000"/>
                  <a:lumOff val="40000"/>
                </a:schemeClr>
              </a:solidFill>
            </a:endParaRPr>
          </a:p>
        </p:txBody>
      </p:sp>
      <p:sp>
        <p:nvSpPr>
          <p:cNvPr id="5" name="Rectangle 4"/>
          <p:cNvSpPr/>
          <p:nvPr/>
        </p:nvSpPr>
        <p:spPr>
          <a:xfrm>
            <a:off x="6317388" y="6257925"/>
            <a:ext cx="1957524" cy="369332"/>
          </a:xfrm>
          <a:prstGeom prst="rect">
            <a:avLst/>
          </a:prstGeom>
        </p:spPr>
        <p:txBody>
          <a:bodyPr wrap="none">
            <a:spAutoFit/>
          </a:bodyPr>
          <a:lstStyle/>
          <a:p>
            <a:r>
              <a:rPr lang="en-US" dirty="0"/>
              <a:t>Dr. Neil Whitehead</a:t>
            </a:r>
            <a:endParaRPr lang="en-US" dirty="0"/>
          </a:p>
        </p:txBody>
      </p:sp>
    </p:spTree>
    <p:extLst>
      <p:ext uri="{BB962C8B-B14F-4D97-AF65-F5344CB8AC3E}">
        <p14:creationId xmlns:p14="http://schemas.microsoft.com/office/powerpoint/2010/main" val="3069625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a:t>
            </a:r>
            <a:r>
              <a:rPr lang="en-US" dirty="0"/>
              <a:t>So many Christians just aren't able to get past that one</a:t>
            </a:r>
            <a:r>
              <a:rPr lang="en-US" dirty="0" smtClean="0"/>
              <a:t>.”</a:t>
            </a:r>
            <a:endParaRPr lang="en-US" dirty="0"/>
          </a:p>
        </p:txBody>
      </p:sp>
      <p:sp>
        <p:nvSpPr>
          <p:cNvPr id="3" name="Content Placeholder 2"/>
          <p:cNvSpPr>
            <a:spLocks noGrp="1"/>
          </p:cNvSpPr>
          <p:nvPr>
            <p:ph idx="1"/>
          </p:nvPr>
        </p:nvSpPr>
        <p:spPr>
          <a:xfrm>
            <a:off x="381000" y="1828800"/>
            <a:ext cx="8382000" cy="1871282"/>
          </a:xfrm>
        </p:spPr>
        <p:txBody>
          <a:bodyPr/>
          <a:lstStyle/>
          <a:p>
            <a:r>
              <a:rPr lang="en-US" dirty="0" smtClean="0"/>
              <a:t>Maybe Christians are not able to get past it because it is NOT SCIENTIFIC!</a:t>
            </a:r>
          </a:p>
          <a:p>
            <a:r>
              <a:rPr lang="en-US" dirty="0" smtClean="0"/>
              <a:t>“</a:t>
            </a:r>
            <a:r>
              <a:rPr lang="en-US" dirty="0"/>
              <a:t>Identical twin studies prove homosexuality is not </a:t>
            </a:r>
            <a:r>
              <a:rPr lang="en-US" dirty="0"/>
              <a:t>genetic” </a:t>
            </a:r>
            <a:r>
              <a:rPr lang="en-US" dirty="0" smtClean="0"/>
              <a:t>(</a:t>
            </a:r>
            <a:r>
              <a:rPr lang="en-US" dirty="0" smtClean="0">
                <a:hlinkClick r:id="rId3"/>
              </a:rPr>
              <a:t>www.hollanddavis.com</a:t>
            </a:r>
            <a:r>
              <a:rPr lang="en-US" dirty="0">
                <a:hlinkClick r:id="rId3"/>
              </a:rPr>
              <a:t>/?</a:t>
            </a:r>
            <a:r>
              <a:rPr lang="en-US" dirty="0" smtClean="0">
                <a:hlinkClick r:id="rId3"/>
              </a:rPr>
              <a:t>p=3647</a:t>
            </a:r>
            <a:r>
              <a:rPr lang="en-US" dirty="0" smtClean="0"/>
              <a:t>)</a:t>
            </a:r>
          </a:p>
        </p:txBody>
      </p:sp>
      <p:pic>
        <p:nvPicPr>
          <p:cNvPr id="1026" name="Picture 2" descr="http://blog.godreports.com/wp-content/uploads/2013/05/Whitehead-Ne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114800"/>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4038600"/>
            <a:ext cx="4953000" cy="2308324"/>
          </a:xfrm>
          <a:prstGeom prst="rect">
            <a:avLst/>
          </a:prstGeom>
          <a:noFill/>
        </p:spPr>
        <p:txBody>
          <a:bodyPr wrap="square" rtlCol="0">
            <a:spAutoFit/>
          </a:bodyPr>
          <a:lstStyle/>
          <a:p>
            <a:r>
              <a:rPr lang="en-US" sz="2400" dirty="0" smtClean="0">
                <a:solidFill>
                  <a:schemeClr val="accent2">
                    <a:lumMod val="60000"/>
                    <a:lumOff val="40000"/>
                  </a:schemeClr>
                </a:solidFill>
              </a:rPr>
              <a:t>“Identical </a:t>
            </a:r>
            <a:r>
              <a:rPr lang="en-US" sz="2400" dirty="0">
                <a:solidFill>
                  <a:schemeClr val="accent2">
                    <a:lumMod val="60000"/>
                    <a:lumOff val="40000"/>
                  </a:schemeClr>
                </a:solidFill>
              </a:rPr>
              <a:t>twins have the same genes or DNA. They are nurtured in equal prenatal conditions.  If homosexuality is caused by genetics or prenatal conditions and one twin is gay, the co-twin should also be gay</a:t>
            </a:r>
            <a:r>
              <a:rPr lang="en-US" sz="2400" dirty="0" smtClean="0">
                <a:solidFill>
                  <a:schemeClr val="accent2">
                    <a:lumMod val="60000"/>
                    <a:lumOff val="40000"/>
                  </a:schemeClr>
                </a:solidFill>
              </a:rPr>
              <a:t>.”</a:t>
            </a:r>
            <a:endParaRPr lang="en-US" sz="2400" dirty="0">
              <a:solidFill>
                <a:schemeClr val="accent2">
                  <a:lumMod val="60000"/>
                  <a:lumOff val="40000"/>
                </a:schemeClr>
              </a:solidFill>
            </a:endParaRPr>
          </a:p>
        </p:txBody>
      </p:sp>
      <p:sp>
        <p:nvSpPr>
          <p:cNvPr id="5" name="Rectangle 4"/>
          <p:cNvSpPr/>
          <p:nvPr/>
        </p:nvSpPr>
        <p:spPr>
          <a:xfrm>
            <a:off x="6317388" y="6257925"/>
            <a:ext cx="1957524" cy="369332"/>
          </a:xfrm>
          <a:prstGeom prst="rect">
            <a:avLst/>
          </a:prstGeom>
        </p:spPr>
        <p:txBody>
          <a:bodyPr wrap="none">
            <a:spAutoFit/>
          </a:bodyPr>
          <a:lstStyle/>
          <a:p>
            <a:r>
              <a:rPr lang="en-US" dirty="0">
                <a:solidFill>
                  <a:srgbClr val="FFFFFF"/>
                </a:solidFill>
              </a:rPr>
              <a:t>Dr. Neil Whitehead</a:t>
            </a:r>
          </a:p>
        </p:txBody>
      </p:sp>
    </p:spTree>
    <p:extLst>
      <p:ext uri="{BB962C8B-B14F-4D97-AF65-F5344CB8AC3E}">
        <p14:creationId xmlns:p14="http://schemas.microsoft.com/office/powerpoint/2010/main" val="16294624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Example of the Homosexual Agenda</a:t>
            </a:r>
            <a:endParaRPr lang="en-US" dirty="0"/>
          </a:p>
        </p:txBody>
      </p:sp>
      <p:sp>
        <p:nvSpPr>
          <p:cNvPr id="3" name="Content Placeholder 2"/>
          <p:cNvSpPr>
            <a:spLocks noGrp="1"/>
          </p:cNvSpPr>
          <p:nvPr>
            <p:ph idx="1"/>
          </p:nvPr>
        </p:nvSpPr>
        <p:spPr>
          <a:xfrm>
            <a:off x="381000" y="1676400"/>
            <a:ext cx="8382000" cy="5181600"/>
          </a:xfrm>
        </p:spPr>
        <p:txBody>
          <a:bodyPr>
            <a:normAutofit/>
          </a:bodyPr>
          <a:lstStyle/>
          <a:p>
            <a:r>
              <a:rPr lang="en-US" dirty="0" smtClean="0"/>
              <a:t>“</a:t>
            </a:r>
            <a:r>
              <a:rPr lang="en-US" dirty="0"/>
              <a:t>As we get started, we all need to be on the same page on one thing. When the Bible was written, the earth was flat, the sun orbited the earth and the idea of a person having a sexual 'orientation' was completely foreign. </a:t>
            </a:r>
            <a:r>
              <a:rPr lang="en-US" dirty="0" smtClean="0"/>
              <a:t>…it </a:t>
            </a:r>
            <a:r>
              <a:rPr lang="en-US" dirty="0"/>
              <a:t>is clear that the concept of people having a sexual orientation was first introduced in the 1800's making it a thoroughly modern construct. </a:t>
            </a:r>
            <a:r>
              <a:rPr lang="en-US" dirty="0" smtClean="0"/>
              <a:t>” </a:t>
            </a:r>
            <a:r>
              <a:rPr lang="en-US" sz="1900" dirty="0" smtClean="0"/>
              <a:t>(www.thegodarticle.com/faith/clobbering-biblical-gay-bashing)</a:t>
            </a:r>
            <a:endParaRPr lang="en-US" sz="1900" dirty="0"/>
          </a:p>
        </p:txBody>
      </p:sp>
      <p:sp>
        <p:nvSpPr>
          <p:cNvPr id="4" name="TextBox 3"/>
          <p:cNvSpPr txBox="1"/>
          <p:nvPr/>
        </p:nvSpPr>
        <p:spPr>
          <a:xfrm>
            <a:off x="381000" y="1049923"/>
            <a:ext cx="5609805" cy="400110"/>
          </a:xfrm>
          <a:prstGeom prst="rect">
            <a:avLst/>
          </a:prstGeom>
          <a:noFill/>
        </p:spPr>
        <p:txBody>
          <a:bodyPr wrap="none" rtlCol="0">
            <a:spAutoFit/>
          </a:bodyPr>
          <a:lstStyle/>
          <a:p>
            <a:r>
              <a:rPr lang="en-US" sz="2000" b="1" dirty="0">
                <a:solidFill>
                  <a:srgbClr val="F5C201">
                    <a:lumMod val="60000"/>
                    <a:lumOff val="40000"/>
                  </a:srgbClr>
                </a:solidFill>
              </a:rPr>
              <a:t>2</a:t>
            </a:r>
            <a:r>
              <a:rPr lang="en-US" sz="2000" b="1" dirty="0" smtClean="0">
                <a:solidFill>
                  <a:srgbClr val="F5C201">
                    <a:lumMod val="60000"/>
                    <a:lumOff val="40000"/>
                  </a:srgbClr>
                </a:solidFill>
              </a:rPr>
              <a:t>. Biblical writers did not know this scientific truth!</a:t>
            </a:r>
            <a:endParaRPr lang="en-US" sz="2000" b="1" dirty="0">
              <a:solidFill>
                <a:srgbClr val="F5C201">
                  <a:lumMod val="60000"/>
                  <a:lumOff val="40000"/>
                </a:srgbClr>
              </a:solidFill>
            </a:endParaRPr>
          </a:p>
        </p:txBody>
      </p:sp>
    </p:spTree>
    <p:extLst>
      <p:ext uri="{BB962C8B-B14F-4D97-AF65-F5344CB8AC3E}">
        <p14:creationId xmlns:p14="http://schemas.microsoft.com/office/powerpoint/2010/main" val="61398845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Example of the Homosexual Agenda</a:t>
            </a:r>
            <a:endParaRPr lang="en-US" dirty="0"/>
          </a:p>
        </p:txBody>
      </p:sp>
      <p:sp>
        <p:nvSpPr>
          <p:cNvPr id="3" name="Content Placeholder 2"/>
          <p:cNvSpPr>
            <a:spLocks noGrp="1"/>
          </p:cNvSpPr>
          <p:nvPr>
            <p:ph idx="1"/>
          </p:nvPr>
        </p:nvSpPr>
        <p:spPr>
          <a:xfrm>
            <a:off x="381000" y="1676400"/>
            <a:ext cx="8382000" cy="5181600"/>
          </a:xfrm>
        </p:spPr>
        <p:txBody>
          <a:bodyPr>
            <a:normAutofit/>
          </a:bodyPr>
          <a:lstStyle/>
          <a:p>
            <a:r>
              <a:rPr lang="en-US" dirty="0" smtClean="0"/>
              <a:t>“</a:t>
            </a:r>
            <a:r>
              <a:rPr lang="en-US" dirty="0"/>
              <a:t>Clearly, there are a few Bible verses that involve same-sex </a:t>
            </a:r>
            <a:r>
              <a:rPr lang="en-US" dirty="0" smtClean="0"/>
              <a:t>acts…but </a:t>
            </a:r>
            <a:r>
              <a:rPr lang="en-US" dirty="0"/>
              <a:t>given the modern advent of recognizing the existence of sexual orientation, we must accept the reality that the writers of those verses were in no way trying to, let alone capable of, acknowledging, understanding and addressing homosexual orientation. What then, might they have been trying to tell us in the clobber verses</a:t>
            </a:r>
            <a:r>
              <a:rPr lang="en-US" dirty="0" smtClean="0"/>
              <a:t>?”</a:t>
            </a:r>
            <a:r>
              <a:rPr lang="en-US" sz="1900" dirty="0"/>
              <a:t> (www.thegodarticle.com/faith/clobbering-biblical-gay-bashing</a:t>
            </a:r>
            <a:r>
              <a:rPr lang="en-US" sz="1900" dirty="0" smtClean="0"/>
              <a:t>)</a:t>
            </a:r>
            <a:endParaRPr lang="en-US" sz="1900" dirty="0"/>
          </a:p>
        </p:txBody>
      </p:sp>
      <p:sp>
        <p:nvSpPr>
          <p:cNvPr id="4" name="TextBox 3"/>
          <p:cNvSpPr txBox="1"/>
          <p:nvPr/>
        </p:nvSpPr>
        <p:spPr>
          <a:xfrm>
            <a:off x="381000" y="1049923"/>
            <a:ext cx="5609805" cy="400110"/>
          </a:xfrm>
          <a:prstGeom prst="rect">
            <a:avLst/>
          </a:prstGeom>
          <a:noFill/>
        </p:spPr>
        <p:txBody>
          <a:bodyPr wrap="none" rtlCol="0">
            <a:spAutoFit/>
          </a:bodyPr>
          <a:lstStyle/>
          <a:p>
            <a:r>
              <a:rPr lang="en-US" sz="2000" b="1" dirty="0">
                <a:solidFill>
                  <a:srgbClr val="F5C201">
                    <a:lumMod val="60000"/>
                    <a:lumOff val="40000"/>
                  </a:srgbClr>
                </a:solidFill>
              </a:rPr>
              <a:t>2</a:t>
            </a:r>
            <a:r>
              <a:rPr lang="en-US" sz="2000" b="1" dirty="0" smtClean="0">
                <a:solidFill>
                  <a:srgbClr val="F5C201">
                    <a:lumMod val="60000"/>
                    <a:lumOff val="40000"/>
                  </a:srgbClr>
                </a:solidFill>
              </a:rPr>
              <a:t>. Biblical writers did not know this scientific truth!</a:t>
            </a:r>
            <a:endParaRPr lang="en-US" sz="2000" b="1" dirty="0">
              <a:solidFill>
                <a:srgbClr val="F5C201">
                  <a:lumMod val="60000"/>
                  <a:lumOff val="40000"/>
                </a:srgbClr>
              </a:solidFill>
            </a:endParaRPr>
          </a:p>
        </p:txBody>
      </p:sp>
    </p:spTree>
    <p:extLst>
      <p:ext uri="{BB962C8B-B14F-4D97-AF65-F5344CB8AC3E}">
        <p14:creationId xmlns:p14="http://schemas.microsoft.com/office/powerpoint/2010/main" val="377143333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1 Corinthians 6:9-11 </a:t>
            </a:r>
            <a:br>
              <a:rPr lang="en-US" dirty="0" smtClean="0"/>
            </a:br>
            <a:r>
              <a:rPr lang="en-US" sz="3600" dirty="0" smtClean="0"/>
              <a:t>Homosexuality Is A Choice !</a:t>
            </a:r>
            <a:endParaRPr lang="en-US" dirty="0"/>
          </a:p>
        </p:txBody>
      </p:sp>
      <p:sp>
        <p:nvSpPr>
          <p:cNvPr id="3" name="Content Placeholder 2"/>
          <p:cNvSpPr>
            <a:spLocks noGrp="1"/>
          </p:cNvSpPr>
          <p:nvPr>
            <p:ph idx="1"/>
          </p:nvPr>
        </p:nvSpPr>
        <p:spPr>
          <a:xfrm>
            <a:off x="381000" y="1676400"/>
            <a:ext cx="8382000" cy="5181600"/>
          </a:xfrm>
        </p:spPr>
        <p:txBody>
          <a:bodyPr/>
          <a:lstStyle/>
          <a:p>
            <a:pPr marL="0" indent="0">
              <a:buNone/>
            </a:pPr>
            <a:r>
              <a:rPr lang="en-US" dirty="0"/>
              <a:t> </a:t>
            </a:r>
            <a:r>
              <a:rPr lang="en-US" dirty="0" smtClean="0"/>
              <a:t>9  </a:t>
            </a:r>
            <a:r>
              <a:rPr lang="en-US" dirty="0"/>
              <a:t>Do you not know that the unrighteous will not inherit the kingdom of God? Do not be deceived. Neither fornicators, nor idolaters, nor adulterers, nor homosexuals, nor sodomites,</a:t>
            </a:r>
          </a:p>
          <a:p>
            <a:pPr marL="0" indent="0">
              <a:buNone/>
            </a:pPr>
            <a:r>
              <a:rPr lang="en-US" dirty="0"/>
              <a:t>10  nor thieves, nor covetous, nor drunkards, nor revilers, nor </a:t>
            </a:r>
            <a:r>
              <a:rPr lang="en-US" dirty="0" err="1"/>
              <a:t>extortioners</a:t>
            </a:r>
            <a:r>
              <a:rPr lang="en-US" dirty="0"/>
              <a:t> will inherit the kingdom of God.</a:t>
            </a:r>
          </a:p>
          <a:p>
            <a:pPr marL="0" indent="0">
              <a:buNone/>
            </a:pPr>
            <a:r>
              <a:rPr lang="en-US" dirty="0"/>
              <a:t>11  </a:t>
            </a:r>
            <a:r>
              <a:rPr lang="en-US" b="1" dirty="0">
                <a:solidFill>
                  <a:schemeClr val="accent2">
                    <a:lumMod val="60000"/>
                    <a:lumOff val="40000"/>
                  </a:schemeClr>
                </a:solidFill>
              </a:rPr>
              <a:t>And such were some of you</a:t>
            </a:r>
            <a:r>
              <a:rPr lang="en-US" dirty="0"/>
              <a:t>. But you were washed, but you were sanctified, but you were justified in the name of the Lord Jesus and by the Spirit of our God.</a:t>
            </a:r>
          </a:p>
          <a:p>
            <a:pPr marL="0" indent="0">
              <a:buNone/>
            </a:pPr>
            <a:endParaRPr lang="en-US" dirty="0"/>
          </a:p>
        </p:txBody>
      </p:sp>
    </p:spTree>
    <p:extLst>
      <p:ext uri="{BB962C8B-B14F-4D97-AF65-F5344CB8AC3E}">
        <p14:creationId xmlns:p14="http://schemas.microsoft.com/office/powerpoint/2010/main" val="200202021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Example of the Homosexual Agenda</a:t>
            </a:r>
            <a:endParaRPr lang="en-US" dirty="0"/>
          </a:p>
        </p:txBody>
      </p:sp>
      <p:sp>
        <p:nvSpPr>
          <p:cNvPr id="3" name="Content Placeholder 2"/>
          <p:cNvSpPr>
            <a:spLocks noGrp="1"/>
          </p:cNvSpPr>
          <p:nvPr>
            <p:ph idx="1"/>
          </p:nvPr>
        </p:nvSpPr>
        <p:spPr>
          <a:xfrm>
            <a:off x="381000" y="1676400"/>
            <a:ext cx="8382000" cy="5181600"/>
          </a:xfrm>
        </p:spPr>
        <p:txBody>
          <a:bodyPr>
            <a:normAutofit/>
          </a:bodyPr>
          <a:lstStyle/>
          <a:p>
            <a:pPr lvl="0"/>
            <a:r>
              <a:rPr lang="en-US" dirty="0" smtClean="0"/>
              <a:t>“Conveniently, the way Paul uses </a:t>
            </a:r>
            <a:r>
              <a:rPr lang="en-US" i="1" dirty="0" err="1" smtClean="0"/>
              <a:t>physikos</a:t>
            </a:r>
            <a:r>
              <a:rPr lang="en-US" i="1" dirty="0" smtClean="0"/>
              <a:t> </a:t>
            </a:r>
            <a:r>
              <a:rPr lang="en-US" dirty="0" smtClean="0"/>
              <a:t>here in Romans, it also means something very similar to ‘the realities of nature.’ It is concerned with what is of our nature and not with what is defined as acceptable. That is to say, Paul is concerned with how God created something or someone to be. He is concerned with people going against their nature or in the words of Lady </a:t>
            </a:r>
            <a:r>
              <a:rPr lang="en-US" dirty="0" err="1" smtClean="0"/>
              <a:t>GaGa</a:t>
            </a:r>
            <a:r>
              <a:rPr lang="en-US" dirty="0" smtClean="0"/>
              <a:t> herself, if they are “born that way” he's concerned with them behaving as if they were not.” </a:t>
            </a:r>
            <a:br>
              <a:rPr lang="en-US" dirty="0" smtClean="0"/>
            </a:br>
            <a:r>
              <a:rPr lang="en-US" sz="1900" dirty="0" smtClean="0">
                <a:solidFill>
                  <a:srgbClr val="FFFFFF"/>
                </a:solidFill>
              </a:rPr>
              <a:t>(</a:t>
            </a:r>
            <a:r>
              <a:rPr lang="en-US" sz="1900" dirty="0">
                <a:solidFill>
                  <a:srgbClr val="FFFFFF"/>
                </a:solidFill>
              </a:rPr>
              <a:t>www.thegodarticle.com/faith/clobbering-biblical-gay-bashing</a:t>
            </a:r>
            <a:r>
              <a:rPr lang="en-US" sz="1900" dirty="0" smtClean="0">
                <a:solidFill>
                  <a:srgbClr val="FFFFFF"/>
                </a:solidFill>
              </a:rPr>
              <a:t>)</a:t>
            </a:r>
            <a:endParaRPr lang="en-US" sz="1900" dirty="0">
              <a:solidFill>
                <a:srgbClr val="FFFFFF"/>
              </a:solidFill>
            </a:endParaRPr>
          </a:p>
        </p:txBody>
      </p:sp>
      <p:sp>
        <p:nvSpPr>
          <p:cNvPr id="4" name="TextBox 3"/>
          <p:cNvSpPr txBox="1"/>
          <p:nvPr/>
        </p:nvSpPr>
        <p:spPr>
          <a:xfrm>
            <a:off x="381000" y="1049923"/>
            <a:ext cx="5983369" cy="400110"/>
          </a:xfrm>
          <a:prstGeom prst="rect">
            <a:avLst/>
          </a:prstGeom>
          <a:noFill/>
        </p:spPr>
        <p:txBody>
          <a:bodyPr wrap="none" rtlCol="0">
            <a:spAutoFit/>
          </a:bodyPr>
          <a:lstStyle/>
          <a:p>
            <a:r>
              <a:rPr lang="en-US" sz="2000" b="1" dirty="0" smtClean="0">
                <a:solidFill>
                  <a:srgbClr val="F5C201">
                    <a:lumMod val="60000"/>
                    <a:lumOff val="40000"/>
                  </a:srgbClr>
                </a:solidFill>
              </a:rPr>
              <a:t>3. Science modifies the way we interpret the Scriptures</a:t>
            </a:r>
            <a:endParaRPr lang="en-US" sz="2000" b="1" dirty="0">
              <a:solidFill>
                <a:srgbClr val="F5C201">
                  <a:lumMod val="60000"/>
                  <a:lumOff val="40000"/>
                </a:srgbClr>
              </a:solidFill>
            </a:endParaRPr>
          </a:p>
        </p:txBody>
      </p:sp>
    </p:spTree>
    <p:extLst>
      <p:ext uri="{BB962C8B-B14F-4D97-AF65-F5344CB8AC3E}">
        <p14:creationId xmlns:p14="http://schemas.microsoft.com/office/powerpoint/2010/main" val="334257823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Example of the Homosexual Agenda</a:t>
            </a:r>
            <a:endParaRPr lang="en-US" dirty="0"/>
          </a:p>
        </p:txBody>
      </p:sp>
      <p:sp>
        <p:nvSpPr>
          <p:cNvPr id="3" name="Content Placeholder 2"/>
          <p:cNvSpPr>
            <a:spLocks noGrp="1"/>
          </p:cNvSpPr>
          <p:nvPr>
            <p:ph idx="1"/>
          </p:nvPr>
        </p:nvSpPr>
        <p:spPr>
          <a:xfrm>
            <a:off x="381000" y="1676400"/>
            <a:ext cx="8382000" cy="5181600"/>
          </a:xfrm>
        </p:spPr>
        <p:txBody>
          <a:bodyPr>
            <a:normAutofit/>
          </a:bodyPr>
          <a:lstStyle/>
          <a:p>
            <a:pPr lvl="0"/>
            <a:r>
              <a:rPr lang="en-US" dirty="0" smtClean="0"/>
              <a:t>“That is the sin here in Romans, acting against the very nature of who God created you to be. In this case he seems to be addressing the idea of a same-sex sex act in which at least one of the two are not attracted to someone of the same sex; they just are not born that way. </a:t>
            </a:r>
            <a:br>
              <a:rPr lang="en-US" dirty="0" smtClean="0"/>
            </a:br>
            <a:r>
              <a:rPr lang="en-US" dirty="0" smtClean="0"/>
              <a:t/>
            </a:r>
            <a:br>
              <a:rPr lang="en-US" dirty="0" smtClean="0"/>
            </a:br>
            <a:r>
              <a:rPr lang="en-US" dirty="0" smtClean="0"/>
              <a:t>Understood this way, it would be equally sinful for someone who is only attracted to someone of the same sex to have sex with someone of the opposite sex.” </a:t>
            </a:r>
            <a:br>
              <a:rPr lang="en-US" dirty="0" smtClean="0"/>
            </a:br>
            <a:r>
              <a:rPr lang="en-US" sz="1900" dirty="0" smtClean="0">
                <a:solidFill>
                  <a:srgbClr val="FFFFFF"/>
                </a:solidFill>
              </a:rPr>
              <a:t>(</a:t>
            </a:r>
            <a:r>
              <a:rPr lang="en-US" sz="1900" dirty="0">
                <a:solidFill>
                  <a:srgbClr val="FFFFFF"/>
                </a:solidFill>
              </a:rPr>
              <a:t>www.thegodarticle.com/faith/clobbering-biblical-gay-bashing)</a:t>
            </a:r>
          </a:p>
          <a:p>
            <a:endParaRPr lang="en-US" sz="2800" dirty="0"/>
          </a:p>
        </p:txBody>
      </p:sp>
      <p:sp>
        <p:nvSpPr>
          <p:cNvPr id="4" name="TextBox 3"/>
          <p:cNvSpPr txBox="1"/>
          <p:nvPr/>
        </p:nvSpPr>
        <p:spPr>
          <a:xfrm>
            <a:off x="381000" y="1049923"/>
            <a:ext cx="5983369" cy="400110"/>
          </a:xfrm>
          <a:prstGeom prst="rect">
            <a:avLst/>
          </a:prstGeom>
          <a:noFill/>
        </p:spPr>
        <p:txBody>
          <a:bodyPr wrap="none" rtlCol="0">
            <a:spAutoFit/>
          </a:bodyPr>
          <a:lstStyle/>
          <a:p>
            <a:r>
              <a:rPr lang="en-US" sz="2000" b="1" dirty="0" smtClean="0">
                <a:solidFill>
                  <a:srgbClr val="F5C201">
                    <a:lumMod val="60000"/>
                    <a:lumOff val="40000"/>
                  </a:srgbClr>
                </a:solidFill>
              </a:rPr>
              <a:t>3. Science modifies the way we interpret the Scriptures</a:t>
            </a:r>
            <a:endParaRPr lang="en-US" sz="2000" b="1" dirty="0">
              <a:solidFill>
                <a:srgbClr val="F5C201">
                  <a:lumMod val="60000"/>
                  <a:lumOff val="40000"/>
                </a:srgbClr>
              </a:solidFill>
            </a:endParaRPr>
          </a:p>
        </p:txBody>
      </p:sp>
      <p:sp>
        <p:nvSpPr>
          <p:cNvPr id="5" name="TextBox 4"/>
          <p:cNvSpPr txBox="1"/>
          <p:nvPr/>
        </p:nvSpPr>
        <p:spPr>
          <a:xfrm rot="19888908">
            <a:off x="232232" y="2675503"/>
            <a:ext cx="8519210" cy="1981200"/>
          </a:xfrm>
          <a:prstGeom prst="star6">
            <a:avLst>
              <a:gd name="adj" fmla="val 27564"/>
              <a:gd name="hf" fmla="val 115470"/>
            </a:avLst>
          </a:prstGeom>
        </p:spPr>
        <p:style>
          <a:lnRef idx="0">
            <a:schemeClr val="accent5"/>
          </a:lnRef>
          <a:fillRef idx="3">
            <a:schemeClr val="accent5"/>
          </a:fillRef>
          <a:effectRef idx="3">
            <a:schemeClr val="accent5"/>
          </a:effectRef>
          <a:fontRef idx="minor">
            <a:schemeClr val="lt1"/>
          </a:fontRef>
        </p:style>
        <p:txBody>
          <a:bodyPr wrap="none" rtlCol="0">
            <a:prstTxWarp prst="textPlain">
              <a:avLst/>
            </a:prstTxWarp>
            <a:spAutoFit/>
          </a:bodyPr>
          <a:lstStyle/>
          <a:p>
            <a:r>
              <a:rPr lang="en-US"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2 PETER 3:15, 16!</a:t>
            </a:r>
            <a:endParaRPr lang="en-US"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3968674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Amazing Perversion of the Bible!</a:t>
            </a:r>
            <a:endParaRPr lang="en-US" dirty="0"/>
          </a:p>
        </p:txBody>
      </p:sp>
      <p:sp>
        <p:nvSpPr>
          <p:cNvPr id="3" name="Content Placeholder 2"/>
          <p:cNvSpPr>
            <a:spLocks noGrp="1"/>
          </p:cNvSpPr>
          <p:nvPr>
            <p:ph idx="1"/>
          </p:nvPr>
        </p:nvSpPr>
        <p:spPr>
          <a:xfrm>
            <a:off x="381000" y="1412874"/>
            <a:ext cx="8382000" cy="5445126"/>
          </a:xfrm>
        </p:spPr>
        <p:txBody>
          <a:bodyPr>
            <a:normAutofit/>
          </a:bodyPr>
          <a:lstStyle/>
          <a:p>
            <a:r>
              <a:rPr lang="en-US" dirty="0"/>
              <a:t>When </a:t>
            </a:r>
            <a:r>
              <a:rPr lang="en-US" dirty="0" smtClean="0"/>
              <a:t>done violating the Scriptures, Bible means </a:t>
            </a:r>
            <a:r>
              <a:rPr lang="en-US" dirty="0"/>
              <a:t>the opposite of what it says!</a:t>
            </a:r>
          </a:p>
          <a:p>
            <a:r>
              <a:rPr lang="en-US" dirty="0" smtClean="0">
                <a:solidFill>
                  <a:srgbClr val="FFFF00"/>
                </a:solidFill>
              </a:rPr>
              <a:t>It is sinful for a homosexual to not act like a homosexual</a:t>
            </a:r>
            <a:r>
              <a:rPr lang="en-US" dirty="0" smtClean="0">
                <a:solidFill>
                  <a:srgbClr val="FFFF00"/>
                </a:solidFill>
                <a:latin typeface="Calibri"/>
              </a:rPr>
              <a:t>‽</a:t>
            </a:r>
            <a:r>
              <a:rPr lang="en-US" dirty="0" smtClean="0">
                <a:solidFill>
                  <a:srgbClr val="FFFF00"/>
                </a:solidFill>
              </a:rPr>
              <a:t>‽‽</a:t>
            </a:r>
            <a:endParaRPr lang="en-US" dirty="0" smtClean="0">
              <a:solidFill>
                <a:srgbClr val="FFFF00"/>
              </a:solidFill>
              <a:latin typeface="Calibri"/>
            </a:endParaRPr>
          </a:p>
          <a:p>
            <a:pPr lvl="1"/>
            <a:r>
              <a:rPr lang="en-US" dirty="0" smtClean="0">
                <a:latin typeface="Calibri"/>
              </a:rPr>
              <a:t>Why not sinful for a polygamist to act like a polygamist?</a:t>
            </a:r>
          </a:p>
          <a:p>
            <a:pPr lvl="1"/>
            <a:r>
              <a:rPr lang="en-US" dirty="0" smtClean="0">
                <a:latin typeface="Calibri"/>
              </a:rPr>
              <a:t>Why not sinful for an adulterer to act like an adulterer?</a:t>
            </a:r>
          </a:p>
          <a:p>
            <a:pPr lvl="1"/>
            <a:r>
              <a:rPr lang="en-US" dirty="0" smtClean="0">
                <a:latin typeface="Calibri"/>
              </a:rPr>
              <a:t>Why not bestiality?</a:t>
            </a:r>
          </a:p>
          <a:p>
            <a:pPr lvl="2"/>
            <a:r>
              <a:rPr lang="en-US" dirty="0" smtClean="0">
                <a:latin typeface="Calibri"/>
              </a:rPr>
              <a:t>Ex. 22:19; Lev. 18:23; 20:15, 16; Deut. 27:21</a:t>
            </a:r>
          </a:p>
        </p:txBody>
      </p:sp>
    </p:spTree>
    <p:extLst>
      <p:ext uri="{BB962C8B-B14F-4D97-AF65-F5344CB8AC3E}">
        <p14:creationId xmlns:p14="http://schemas.microsoft.com/office/powerpoint/2010/main" val="1097331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2:</a:t>
            </a:r>
            <a:endParaRPr lang="en-US" dirty="0"/>
          </a:p>
        </p:txBody>
      </p:sp>
      <p:sp>
        <p:nvSpPr>
          <p:cNvPr id="3" name="Content Placeholder 2"/>
          <p:cNvSpPr>
            <a:spLocks noGrp="1"/>
          </p:cNvSpPr>
          <p:nvPr>
            <p:ph idx="1"/>
          </p:nvPr>
        </p:nvSpPr>
        <p:spPr>
          <a:xfrm>
            <a:off x="381000" y="1412875"/>
            <a:ext cx="8382000" cy="5445126"/>
          </a:xfrm>
        </p:spPr>
        <p:txBody>
          <a:bodyPr>
            <a:normAutofit fontScale="92500" lnSpcReduction="10000"/>
          </a:bodyPr>
          <a:lstStyle/>
          <a:p>
            <a:pPr marL="457200" indent="-457200">
              <a:buNone/>
            </a:pPr>
            <a:r>
              <a:rPr lang="en-US" dirty="0"/>
              <a:t>24  Therefore God also gave them up to uncleanness, in the lusts of their hearts, </a:t>
            </a:r>
            <a:r>
              <a:rPr lang="en-US" dirty="0">
                <a:solidFill>
                  <a:schemeClr val="accent2">
                    <a:lumMod val="60000"/>
                    <a:lumOff val="40000"/>
                  </a:schemeClr>
                </a:solidFill>
              </a:rPr>
              <a:t>to dishonor their bodies among themselves</a:t>
            </a:r>
            <a:r>
              <a:rPr lang="en-US" dirty="0"/>
              <a:t>,</a:t>
            </a:r>
          </a:p>
          <a:p>
            <a:pPr marL="457200" indent="-457200">
              <a:buNone/>
            </a:pPr>
            <a:r>
              <a:rPr lang="en-US" dirty="0"/>
              <a:t>25  who exchanged the truth of God for the lie, and worshiped and served the creature rather than the Creator, who is blessed forever. Amen.</a:t>
            </a:r>
          </a:p>
          <a:p>
            <a:pPr marL="457200" indent="-457200">
              <a:buNone/>
            </a:pPr>
            <a:r>
              <a:rPr lang="en-US" dirty="0"/>
              <a:t>26  For this reason God gave them up to </a:t>
            </a:r>
            <a:r>
              <a:rPr lang="en-US" dirty="0">
                <a:solidFill>
                  <a:schemeClr val="accent2">
                    <a:lumMod val="60000"/>
                    <a:lumOff val="40000"/>
                  </a:schemeClr>
                </a:solidFill>
              </a:rPr>
              <a:t>vile passions</a:t>
            </a:r>
            <a:r>
              <a:rPr lang="en-US" dirty="0"/>
              <a:t>. For even their women exchanged the natural use for </a:t>
            </a:r>
            <a:r>
              <a:rPr lang="en-US" dirty="0">
                <a:solidFill>
                  <a:schemeClr val="accent2">
                    <a:lumMod val="60000"/>
                    <a:lumOff val="40000"/>
                  </a:schemeClr>
                </a:solidFill>
              </a:rPr>
              <a:t>what is against nature</a:t>
            </a:r>
            <a:r>
              <a:rPr lang="en-US" dirty="0"/>
              <a:t>.</a:t>
            </a:r>
          </a:p>
          <a:p>
            <a:pPr marL="457200" indent="-457200">
              <a:buNone/>
            </a:pPr>
            <a:r>
              <a:rPr lang="en-US" dirty="0"/>
              <a:t>27  Likewise also the men, </a:t>
            </a:r>
            <a:r>
              <a:rPr lang="en-US" dirty="0">
                <a:solidFill>
                  <a:schemeClr val="accent2">
                    <a:lumMod val="60000"/>
                    <a:lumOff val="40000"/>
                  </a:schemeClr>
                </a:solidFill>
              </a:rPr>
              <a:t>leaving the natural use of the woman</a:t>
            </a:r>
            <a:r>
              <a:rPr lang="en-US" dirty="0"/>
              <a:t>, burned in their lust for one another, men with men committing what is </a:t>
            </a:r>
            <a:r>
              <a:rPr lang="en-US" dirty="0">
                <a:solidFill>
                  <a:schemeClr val="accent2">
                    <a:lumMod val="60000"/>
                    <a:lumOff val="40000"/>
                  </a:schemeClr>
                </a:solidFill>
              </a:rPr>
              <a:t>shameful</a:t>
            </a:r>
            <a:r>
              <a:rPr lang="en-US" dirty="0"/>
              <a:t>, and receiving in themselves the penalty of their </a:t>
            </a:r>
            <a:r>
              <a:rPr lang="en-US" dirty="0">
                <a:solidFill>
                  <a:schemeClr val="accent2">
                    <a:lumMod val="60000"/>
                    <a:lumOff val="40000"/>
                  </a:schemeClr>
                </a:solidFill>
              </a:rPr>
              <a:t>error</a:t>
            </a:r>
            <a:r>
              <a:rPr lang="en-US" dirty="0"/>
              <a:t> which was due</a:t>
            </a:r>
            <a:r>
              <a:rPr lang="en-US" dirty="0" smtClean="0"/>
              <a:t>.</a:t>
            </a:r>
            <a:endParaRPr lang="en-US" dirty="0"/>
          </a:p>
        </p:txBody>
      </p:sp>
    </p:spTree>
    <p:extLst>
      <p:ext uri="{BB962C8B-B14F-4D97-AF65-F5344CB8AC3E}">
        <p14:creationId xmlns:p14="http://schemas.microsoft.com/office/powerpoint/2010/main" val="4284227713"/>
      </p:ext>
    </p:extLst>
  </p:cSld>
  <p:clrMapOvr>
    <a:overrideClrMapping bg1="dk1" tx1="lt1" bg2="dk2" tx2="lt2" accent1="accent1" accent2="accent2" accent3="accent3" accent4="accent4" accent5="accent5" accent6="accent6" hlink="hlink" folHlink="folHlink"/>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7388"/>
            <a:ext cx="8382000" cy="1522412"/>
          </a:xfrm>
        </p:spPr>
        <p:txBody>
          <a:bodyPr>
            <a:normAutofit/>
          </a:bodyPr>
          <a:lstStyle/>
          <a:p>
            <a:r>
              <a:rPr lang="en-US" sz="4400" dirty="0" smtClean="0">
                <a:latin typeface="Aharoni" panose="02010803020104030203" pitchFamily="2" charset="-79"/>
                <a:cs typeface="Aharoni" panose="02010803020104030203" pitchFamily="2" charset="-79"/>
              </a:rPr>
              <a:t>Despite That Truth Was </a:t>
            </a:r>
            <a:r>
              <a:rPr lang="en-US" sz="4400" dirty="0" smtClean="0">
                <a:latin typeface="Aharoni" panose="02010803020104030203" pitchFamily="2" charset="-79"/>
                <a:cs typeface="Aharoni" panose="02010803020104030203" pitchFamily="2" charset="-79"/>
              </a:rPr>
              <a:t>and Is Often </a:t>
            </a:r>
            <a:r>
              <a:rPr lang="en-US" sz="4400" dirty="0" smtClean="0">
                <a:latin typeface="Aharoni" panose="02010803020104030203" pitchFamily="2" charset="-79"/>
                <a:cs typeface="Aharoni" panose="02010803020104030203" pitchFamily="2" charset="-79"/>
              </a:rPr>
              <a:t>Misunderstood</a:t>
            </a:r>
            <a:endParaRPr lang="en-US" sz="4400" dirty="0">
              <a:latin typeface="Aharoni" panose="02010803020104030203" pitchFamily="2" charset="-79"/>
              <a:cs typeface="Aharoni" panose="02010803020104030203" pitchFamily="2" charset="-79"/>
            </a:endParaRPr>
          </a:p>
        </p:txBody>
      </p:sp>
      <p:sp>
        <p:nvSpPr>
          <p:cNvPr id="6" name="Content Placeholder 5"/>
          <p:cNvSpPr>
            <a:spLocks noGrp="1"/>
          </p:cNvSpPr>
          <p:nvPr>
            <p:ph idx="1"/>
          </p:nvPr>
        </p:nvSpPr>
        <p:spPr>
          <a:xfrm>
            <a:off x="381000" y="2057400"/>
            <a:ext cx="8382000" cy="4648200"/>
          </a:xfrm>
        </p:spPr>
        <p:txBody>
          <a:bodyPr>
            <a:normAutofit/>
          </a:bodyPr>
          <a:lstStyle/>
          <a:p>
            <a:r>
              <a:rPr lang="en-US" sz="3600" dirty="0" smtClean="0"/>
              <a:t>It should become as obvious as one:</a:t>
            </a:r>
          </a:p>
          <a:p>
            <a:pPr lvl="1"/>
            <a:r>
              <a:rPr lang="en-US" dirty="0" smtClean="0"/>
              <a:t>Who builds or destroys (14:1)</a:t>
            </a:r>
          </a:p>
          <a:p>
            <a:pPr lvl="1"/>
            <a:r>
              <a:rPr lang="en-US" dirty="0" smtClean="0"/>
              <a:t>Who fears or despises (14:2)</a:t>
            </a:r>
          </a:p>
          <a:p>
            <a:pPr lvl="1"/>
            <a:r>
              <a:rPr lang="en-US" dirty="0" smtClean="0"/>
              <a:t>Who is foolish or wise (14:3)</a:t>
            </a:r>
          </a:p>
          <a:p>
            <a:pPr lvl="1"/>
            <a:r>
              <a:rPr lang="en-US" dirty="0" smtClean="0"/>
              <a:t>Who is unproductive or productive (14:4)</a:t>
            </a:r>
          </a:p>
          <a:p>
            <a:pPr lvl="1"/>
            <a:r>
              <a:rPr lang="en-US" dirty="0" smtClean="0"/>
              <a:t>Who is faithful or false (14:5)</a:t>
            </a:r>
          </a:p>
          <a:p>
            <a:pPr lvl="1"/>
            <a:r>
              <a:rPr lang="en-US" dirty="0" smtClean="0"/>
              <a:t>Who scoffs or understands (14:6)</a:t>
            </a:r>
          </a:p>
          <a:p>
            <a:pPr lvl="1"/>
            <a:r>
              <a:rPr lang="en-US" dirty="0" smtClean="0"/>
              <a:t>Who has the mouth of a fool or wise (14:7, 8)</a:t>
            </a:r>
          </a:p>
          <a:p>
            <a:pPr lvl="1"/>
            <a:r>
              <a:rPr lang="en-US" dirty="0" smtClean="0"/>
              <a:t>Who mocks at sin versus one who is teachable (14:9)</a:t>
            </a:r>
            <a:endParaRPr lang="en-US" dirty="0" smtClean="0"/>
          </a:p>
        </p:txBody>
      </p:sp>
      <p:sp>
        <p:nvSpPr>
          <p:cNvPr id="2" name="TextBox 1"/>
          <p:cNvSpPr txBox="1"/>
          <p:nvPr/>
        </p:nvSpPr>
        <p:spPr>
          <a:xfrm>
            <a:off x="304800" y="228600"/>
            <a:ext cx="1571264" cy="523220"/>
          </a:xfrm>
          <a:prstGeom prst="rect">
            <a:avLst/>
          </a:prstGeom>
          <a:noFill/>
        </p:spPr>
        <p:txBody>
          <a:bodyPr wrap="none" rtlCol="0">
            <a:spAutoFit/>
          </a:bodyPr>
          <a:lstStyle/>
          <a:p>
            <a:r>
              <a:rPr lang="en-US" sz="2800" dirty="0" smtClean="0">
                <a:solidFill>
                  <a:schemeClr val="accent2">
                    <a:lumMod val="60000"/>
                    <a:lumOff val="40000"/>
                  </a:schemeClr>
                </a:solidFill>
                <a:latin typeface="Aparajita" panose="020B0604020202020204" pitchFamily="34" charset="0"/>
                <a:cs typeface="Aparajita" panose="020B0604020202020204" pitchFamily="34" charset="0"/>
              </a:rPr>
              <a:t>Proverbs 14</a:t>
            </a:r>
            <a:endParaRPr lang="en-US" sz="2800" dirty="0">
              <a:solidFill>
                <a:schemeClr val="accent2">
                  <a:lumMod val="60000"/>
                  <a:lumOff val="40000"/>
                </a:schemeClr>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65471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arn(inVertical)">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Example of the Homosexual Agenda</a:t>
            </a:r>
            <a:endParaRPr lang="en-US" dirty="0"/>
          </a:p>
        </p:txBody>
      </p:sp>
      <p:sp>
        <p:nvSpPr>
          <p:cNvPr id="3" name="Content Placeholder 2"/>
          <p:cNvSpPr>
            <a:spLocks noGrp="1"/>
          </p:cNvSpPr>
          <p:nvPr>
            <p:ph idx="1"/>
          </p:nvPr>
        </p:nvSpPr>
        <p:spPr>
          <a:xfrm>
            <a:off x="381000" y="1676400"/>
            <a:ext cx="8382000" cy="3808735"/>
          </a:xfrm>
        </p:spPr>
        <p:txBody>
          <a:bodyPr/>
          <a:lstStyle/>
          <a:p>
            <a:r>
              <a:rPr lang="en-US" dirty="0" smtClean="0"/>
              <a:t>“So</a:t>
            </a:r>
            <a:r>
              <a:rPr lang="en-US" dirty="0"/>
              <a:t>, if you aren't also denouncing the divorced, then get off your lesbian judging high-horse, because otherwise you are just picking and choosing who to judge out of your own accord, and then quoting the one Bible verse that seems to support your choice. And even then, as we will see, it doesn't actually support your argument. It actually does just the opposite</a:t>
            </a:r>
            <a:r>
              <a:rPr lang="en-US" dirty="0" smtClean="0"/>
              <a:t>.”</a:t>
            </a:r>
            <a:br>
              <a:rPr lang="en-US" dirty="0" smtClean="0"/>
            </a:br>
            <a:r>
              <a:rPr lang="en-US" sz="1900" dirty="0" smtClean="0">
                <a:solidFill>
                  <a:srgbClr val="FFFFFF"/>
                </a:solidFill>
              </a:rPr>
              <a:t>(www.thegodarticle.com/faith/clobbering-biblical-gay-bashing)</a:t>
            </a:r>
            <a:endParaRPr lang="en-US" dirty="0" smtClean="0"/>
          </a:p>
        </p:txBody>
      </p:sp>
      <p:sp>
        <p:nvSpPr>
          <p:cNvPr id="4" name="TextBox 3"/>
          <p:cNvSpPr txBox="1"/>
          <p:nvPr/>
        </p:nvSpPr>
        <p:spPr>
          <a:xfrm>
            <a:off x="381000" y="1049923"/>
            <a:ext cx="3989425" cy="400110"/>
          </a:xfrm>
          <a:prstGeom prst="rect">
            <a:avLst/>
          </a:prstGeom>
          <a:noFill/>
        </p:spPr>
        <p:txBody>
          <a:bodyPr wrap="none" rtlCol="0">
            <a:spAutoFit/>
          </a:bodyPr>
          <a:lstStyle/>
          <a:p>
            <a:r>
              <a:rPr lang="en-US" sz="2000" b="1" dirty="0" smtClean="0">
                <a:solidFill>
                  <a:srgbClr val="F5C201">
                    <a:lumMod val="60000"/>
                    <a:lumOff val="40000"/>
                  </a:srgbClr>
                </a:solidFill>
              </a:rPr>
              <a:t>4. </a:t>
            </a:r>
            <a:r>
              <a:rPr lang="en-US" sz="2000" b="1" dirty="0" smtClean="0">
                <a:solidFill>
                  <a:srgbClr val="F5C201">
                    <a:lumMod val="60000"/>
                    <a:lumOff val="40000"/>
                  </a:srgbClr>
                </a:solidFill>
              </a:rPr>
              <a:t>Belittle and misjudge </a:t>
            </a:r>
            <a:r>
              <a:rPr lang="en-US" sz="2000" b="1" dirty="0" smtClean="0">
                <a:solidFill>
                  <a:srgbClr val="F5C201">
                    <a:lumMod val="60000"/>
                    <a:lumOff val="40000"/>
                  </a:srgbClr>
                </a:solidFill>
              </a:rPr>
              <a:t>Bible </a:t>
            </a:r>
            <a:r>
              <a:rPr lang="en-US" sz="2000" b="1" dirty="0" smtClean="0">
                <a:solidFill>
                  <a:srgbClr val="F5C201">
                    <a:lumMod val="60000"/>
                    <a:lumOff val="40000"/>
                  </a:srgbClr>
                </a:solidFill>
              </a:rPr>
              <a:t>takers</a:t>
            </a:r>
            <a:endParaRPr lang="en-US" sz="2000" b="1" dirty="0">
              <a:solidFill>
                <a:srgbClr val="F5C201">
                  <a:lumMod val="60000"/>
                  <a:lumOff val="40000"/>
                </a:srgbClr>
              </a:solidFill>
            </a:endParaRPr>
          </a:p>
        </p:txBody>
      </p:sp>
    </p:spTree>
    <p:extLst>
      <p:ext uri="{BB962C8B-B14F-4D97-AF65-F5344CB8AC3E}">
        <p14:creationId xmlns:p14="http://schemas.microsoft.com/office/powerpoint/2010/main" val="283226009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Example of the Homosexual Agenda</a:t>
            </a:r>
            <a:endParaRPr lang="en-US" dirty="0"/>
          </a:p>
        </p:txBody>
      </p:sp>
      <p:sp>
        <p:nvSpPr>
          <p:cNvPr id="3" name="Content Placeholder 2"/>
          <p:cNvSpPr>
            <a:spLocks noGrp="1"/>
          </p:cNvSpPr>
          <p:nvPr>
            <p:ph idx="1"/>
          </p:nvPr>
        </p:nvSpPr>
        <p:spPr>
          <a:xfrm>
            <a:off x="381000" y="1676400"/>
            <a:ext cx="8382000" cy="4251933"/>
          </a:xfrm>
        </p:spPr>
        <p:txBody>
          <a:bodyPr/>
          <a:lstStyle/>
          <a:p>
            <a:pPr lvl="0"/>
            <a:r>
              <a:rPr lang="en-US" dirty="0" smtClean="0"/>
              <a:t>“Oh sure, this time around we have ‘softened’ our approach, saying things like ‘hate the sin, love the sinner,’ but we fail to recognize that what we are calling a ‘sin’ and the person we are calling a ‘sinner’ are one and the same. A person whose sexual orientation is homosexual …can no more separate themselves from their sexuality than a heterosexual person can. It's like saying ‘hate the toppings, love the pizza.’”</a:t>
            </a:r>
            <a:br>
              <a:rPr lang="en-US" dirty="0" smtClean="0"/>
            </a:br>
            <a:r>
              <a:rPr lang="en-US" sz="1900" dirty="0">
                <a:solidFill>
                  <a:srgbClr val="FFFFFF"/>
                </a:solidFill>
              </a:rPr>
              <a:t>(www.thegodarticle.com/faith/clobbering-biblical-gay-bashing</a:t>
            </a:r>
            <a:r>
              <a:rPr lang="en-US" sz="1900" dirty="0" smtClean="0">
                <a:solidFill>
                  <a:srgbClr val="FFFFFF"/>
                </a:solidFill>
              </a:rPr>
              <a:t>)</a:t>
            </a:r>
            <a:endParaRPr lang="en-US" dirty="0">
              <a:solidFill>
                <a:srgbClr val="FFFFFF"/>
              </a:solidFill>
            </a:endParaRPr>
          </a:p>
        </p:txBody>
      </p:sp>
      <p:sp>
        <p:nvSpPr>
          <p:cNvPr id="4" name="TextBox 3"/>
          <p:cNvSpPr txBox="1"/>
          <p:nvPr/>
        </p:nvSpPr>
        <p:spPr>
          <a:xfrm>
            <a:off x="381000" y="1049923"/>
            <a:ext cx="3989425" cy="400110"/>
          </a:xfrm>
          <a:prstGeom prst="rect">
            <a:avLst/>
          </a:prstGeom>
          <a:noFill/>
        </p:spPr>
        <p:txBody>
          <a:bodyPr wrap="none" rtlCol="0">
            <a:spAutoFit/>
          </a:bodyPr>
          <a:lstStyle/>
          <a:p>
            <a:r>
              <a:rPr lang="en-US" sz="2000" b="1" dirty="0">
                <a:solidFill>
                  <a:srgbClr val="F5C201">
                    <a:lumMod val="60000"/>
                    <a:lumOff val="40000"/>
                  </a:srgbClr>
                </a:solidFill>
              </a:rPr>
              <a:t>4. Belittle and misjudge Bible takers</a:t>
            </a:r>
            <a:endParaRPr lang="en-US" sz="2000" b="1" dirty="0">
              <a:solidFill>
                <a:srgbClr val="F5C201">
                  <a:lumMod val="60000"/>
                  <a:lumOff val="40000"/>
                </a:srgbClr>
              </a:solidFill>
            </a:endParaRPr>
          </a:p>
        </p:txBody>
      </p:sp>
    </p:spTree>
    <p:extLst>
      <p:ext uri="{BB962C8B-B14F-4D97-AF65-F5344CB8AC3E}">
        <p14:creationId xmlns:p14="http://schemas.microsoft.com/office/powerpoint/2010/main" val="229144554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Hate the Sin and Love the Sinner?</a:t>
            </a:r>
            <a:endParaRPr lang="en-US" dirty="0"/>
          </a:p>
        </p:txBody>
      </p:sp>
      <p:sp>
        <p:nvSpPr>
          <p:cNvPr id="3" name="Content Placeholder 2"/>
          <p:cNvSpPr>
            <a:spLocks noGrp="1"/>
          </p:cNvSpPr>
          <p:nvPr>
            <p:ph idx="1"/>
          </p:nvPr>
        </p:nvSpPr>
        <p:spPr>
          <a:xfrm>
            <a:off x="381000" y="1412874"/>
            <a:ext cx="8382000" cy="5445126"/>
          </a:xfrm>
        </p:spPr>
        <p:txBody>
          <a:bodyPr>
            <a:normAutofit lnSpcReduction="10000"/>
          </a:bodyPr>
          <a:lstStyle/>
          <a:p>
            <a:r>
              <a:rPr lang="en-US" sz="4000" dirty="0" smtClean="0"/>
              <a:t>Absolutely true!</a:t>
            </a:r>
          </a:p>
          <a:p>
            <a:pPr lvl="1"/>
            <a:r>
              <a:rPr lang="en-US" sz="3600" dirty="0" smtClean="0"/>
              <a:t>“Sin” is the ACT which is to be hated</a:t>
            </a:r>
          </a:p>
          <a:p>
            <a:pPr lvl="2"/>
            <a:r>
              <a:rPr lang="en-US" sz="3200" dirty="0"/>
              <a:t>Ps </a:t>
            </a:r>
            <a:r>
              <a:rPr lang="en-US" sz="3200" dirty="0" smtClean="0"/>
              <a:t>119:104, “Through </a:t>
            </a:r>
            <a:r>
              <a:rPr lang="en-US" sz="3200" dirty="0"/>
              <a:t>Your precepts I get understanding; Therefore I </a:t>
            </a:r>
            <a:r>
              <a:rPr lang="en-US" sz="3200" dirty="0">
                <a:solidFill>
                  <a:srgbClr val="FFFF00"/>
                </a:solidFill>
              </a:rPr>
              <a:t>hate</a:t>
            </a:r>
            <a:r>
              <a:rPr lang="en-US" sz="3200" dirty="0"/>
              <a:t> every false way</a:t>
            </a:r>
            <a:r>
              <a:rPr lang="en-US" sz="3200" dirty="0" smtClean="0"/>
              <a:t>.”</a:t>
            </a:r>
            <a:endParaRPr lang="en-US" sz="3200" dirty="0"/>
          </a:p>
          <a:p>
            <a:pPr lvl="2"/>
            <a:r>
              <a:rPr lang="en-US" sz="3200" dirty="0"/>
              <a:t>Ps </a:t>
            </a:r>
            <a:r>
              <a:rPr lang="en-US" sz="3200" dirty="0" smtClean="0"/>
              <a:t>119:128, “Therefore </a:t>
            </a:r>
            <a:r>
              <a:rPr lang="en-US" sz="3200" dirty="0"/>
              <a:t>all Your precepts concerning all things I consider to be right; I </a:t>
            </a:r>
            <a:r>
              <a:rPr lang="en-US" sz="3200" dirty="0">
                <a:solidFill>
                  <a:srgbClr val="FFFF00"/>
                </a:solidFill>
              </a:rPr>
              <a:t>hate</a:t>
            </a:r>
            <a:r>
              <a:rPr lang="en-US" sz="3200" dirty="0"/>
              <a:t> every false way</a:t>
            </a:r>
            <a:r>
              <a:rPr lang="en-US" sz="3200" dirty="0" smtClean="0"/>
              <a:t>.”</a:t>
            </a:r>
          </a:p>
          <a:p>
            <a:pPr lvl="1"/>
            <a:r>
              <a:rPr lang="en-US" sz="3600" dirty="0" smtClean="0"/>
              <a:t>“Sinner” is the person caught up in the sin who needs rescued</a:t>
            </a:r>
          </a:p>
          <a:p>
            <a:pPr lvl="2"/>
            <a:r>
              <a:rPr lang="en-US" sz="3200" dirty="0" smtClean="0"/>
              <a:t>2 Timothy 2:24</a:t>
            </a:r>
            <a:endParaRPr lang="en-US" sz="3200" dirty="0"/>
          </a:p>
        </p:txBody>
      </p:sp>
    </p:spTree>
    <p:extLst>
      <p:ext uri="{BB962C8B-B14F-4D97-AF65-F5344CB8AC3E}">
        <p14:creationId xmlns:p14="http://schemas.microsoft.com/office/powerpoint/2010/main" val="1615483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a:bodyPr>
          <a:lstStyle/>
          <a:p>
            <a:r>
              <a:rPr lang="en-US" dirty="0" smtClean="0"/>
              <a:t>Matthew 7:1 is not a stand</a:t>
            </a:r>
            <a:br>
              <a:rPr lang="en-US" dirty="0" smtClean="0"/>
            </a:br>
            <a:r>
              <a:rPr lang="en-US" dirty="0" smtClean="0"/>
              <a:t>alone statement—connected </a:t>
            </a:r>
            <a:br>
              <a:rPr lang="en-US" dirty="0" smtClean="0"/>
            </a:br>
            <a:r>
              <a:rPr lang="en-US" dirty="0" smtClean="0"/>
              <a:t>to vv. 2-6!</a:t>
            </a:r>
          </a:p>
          <a:p>
            <a:r>
              <a:rPr lang="en-US" dirty="0" smtClean="0"/>
              <a:t>Against hypocritical judgment</a:t>
            </a:r>
          </a:p>
          <a:p>
            <a:r>
              <a:rPr lang="en-US" dirty="0" smtClean="0"/>
              <a:t>“First remove the plank…and </a:t>
            </a:r>
            <a:r>
              <a:rPr lang="en-US" b="1" dirty="0" smtClean="0">
                <a:solidFill>
                  <a:schemeClr val="accent2"/>
                </a:solidFill>
              </a:rPr>
              <a:t>THEN</a:t>
            </a:r>
            <a:r>
              <a:rPr lang="en-US" dirty="0" smtClean="0"/>
              <a:t/>
            </a:r>
            <a:br>
              <a:rPr lang="en-US" dirty="0" smtClean="0"/>
            </a:br>
            <a:r>
              <a:rPr lang="en-US" dirty="0" smtClean="0"/>
              <a:t>you will see clearly </a:t>
            </a:r>
            <a:r>
              <a:rPr lang="en-US" b="1" dirty="0" smtClean="0">
                <a:solidFill>
                  <a:schemeClr val="accent2"/>
                </a:solidFill>
              </a:rPr>
              <a:t>to remove the speck</a:t>
            </a:r>
            <a:r>
              <a:rPr lang="en-US" dirty="0" smtClean="0"/>
              <a:t>…” (7:5)</a:t>
            </a:r>
          </a:p>
          <a:p>
            <a:r>
              <a:rPr lang="en-US" dirty="0" smtClean="0"/>
              <a:t>Judgments as to what is holy, pearls, </a:t>
            </a:r>
            <a:r>
              <a:rPr lang="en-US" dirty="0" smtClean="0"/>
              <a:t>swine or </a:t>
            </a:r>
            <a:r>
              <a:rPr lang="en-US" dirty="0" smtClean="0"/>
              <a:t>dogs </a:t>
            </a:r>
            <a:r>
              <a:rPr lang="en-US" dirty="0" smtClean="0"/>
              <a:t>are to be made (7:6)</a:t>
            </a:r>
            <a:endParaRPr lang="en-US" dirty="0" smtClean="0"/>
          </a:p>
        </p:txBody>
      </p:sp>
      <p:sp>
        <p:nvSpPr>
          <p:cNvPr id="5" name="Title 1"/>
          <p:cNvSpPr txBox="1">
            <a:spLocks/>
          </p:cNvSpPr>
          <p:nvPr/>
        </p:nvSpPr>
        <p:spPr>
          <a:xfrm>
            <a:off x="457200" y="274638"/>
            <a:ext cx="4177143" cy="1143000"/>
          </a:xfrm>
          <a:prstGeom prst="rect">
            <a:avLst/>
          </a:prstGeom>
        </p:spPr>
        <p:txBody>
          <a:bodyPr vert="horz" lIns="91440" tIns="45720" rIns="91440" bIns="45720" rtlCol="0" anchor="ctr">
            <a:normAutofit fontScale="9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rPr>
              <a:t>Misunderstood Truth Today</a:t>
            </a:r>
          </a:p>
        </p:txBody>
      </p:sp>
      <p:pic>
        <p:nvPicPr>
          <p:cNvPr id="3074" name="Picture 2" descr="http://onedayworkweek.files.wordpress.com/2013/06/do-not-judg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6520"/>
            <a:ext cx="2819400" cy="33847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2961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Black" panose="020B0A04020102020204" pitchFamily="34" charset="0"/>
              </a:rPr>
              <a:t>Are</a:t>
            </a:r>
            <a:r>
              <a:rPr lang="en-US" dirty="0" smtClean="0">
                <a:solidFill>
                  <a:schemeClr val="tx1"/>
                </a:solidFill>
              </a:rPr>
              <a:t> </a:t>
            </a:r>
            <a:r>
              <a:rPr lang="en-US" dirty="0" smtClean="0">
                <a:solidFill>
                  <a:srgbClr val="FFFF00"/>
                </a:solidFill>
                <a:latin typeface="Arial Black" panose="020B0A04020102020204" pitchFamily="34" charset="0"/>
              </a:rPr>
              <a:t>YOU </a:t>
            </a:r>
            <a:r>
              <a:rPr lang="en-US" dirty="0" smtClean="0">
                <a:solidFill>
                  <a:schemeClr val="tx1"/>
                </a:solidFill>
                <a:latin typeface="Arial Black" panose="020B0A04020102020204" pitchFamily="34" charset="0"/>
              </a:rPr>
              <a:t>Spiritual</a:t>
            </a:r>
            <a:r>
              <a:rPr lang="en-US" dirty="0" smtClean="0">
                <a:latin typeface="Arial Black" panose="020B0A04020102020204" pitchFamily="34" charset="0"/>
              </a:rPr>
              <a:t>?</a:t>
            </a:r>
            <a:endParaRPr lang="en-US" dirty="0">
              <a:latin typeface="Arial Black" panose="020B0A04020102020204" pitchFamily="34" charset="0"/>
            </a:endParaRPr>
          </a:p>
        </p:txBody>
      </p:sp>
      <p:sp>
        <p:nvSpPr>
          <p:cNvPr id="3" name="Content Placeholder 2"/>
          <p:cNvSpPr>
            <a:spLocks noGrp="1"/>
          </p:cNvSpPr>
          <p:nvPr>
            <p:ph idx="1"/>
          </p:nvPr>
        </p:nvSpPr>
        <p:spPr>
          <a:xfrm>
            <a:off x="381000" y="1412874"/>
            <a:ext cx="8382000" cy="4087273"/>
          </a:xfrm>
        </p:spPr>
        <p:txBody>
          <a:bodyPr/>
          <a:lstStyle/>
          <a:p>
            <a:r>
              <a:rPr lang="en-US" dirty="0" smtClean="0"/>
              <a:t>“But </a:t>
            </a:r>
            <a:r>
              <a:rPr lang="en-US" dirty="0"/>
              <a:t>he who is spiritual judges all things, yet he himself is rightly judged by no </a:t>
            </a:r>
            <a:r>
              <a:rPr lang="en-US" dirty="0" smtClean="0"/>
              <a:t>one” (1 Cor. 2:15; cf. 1 Cor. 5:11-13; 6:2, 3)</a:t>
            </a:r>
          </a:p>
          <a:p>
            <a:r>
              <a:rPr lang="en-US" dirty="0" smtClean="0"/>
              <a:t>“If </a:t>
            </a:r>
            <a:r>
              <a:rPr lang="en-US" dirty="0"/>
              <a:t>a man receives circumcision on the Sabbath, so that the law of Moses should not be broken, are you angry with Me because I made a man completely well on the </a:t>
            </a:r>
            <a:r>
              <a:rPr lang="en-US" dirty="0" smtClean="0"/>
              <a:t>Sabbath? Do </a:t>
            </a:r>
            <a:r>
              <a:rPr lang="en-US" dirty="0"/>
              <a:t>not judge according to appearance, but judge with righteous </a:t>
            </a:r>
            <a:r>
              <a:rPr lang="en-US" dirty="0" smtClean="0"/>
              <a:t>judgment” (Jn. 7:23, 24)</a:t>
            </a:r>
            <a:endParaRPr lang="en-US" dirty="0"/>
          </a:p>
        </p:txBody>
      </p:sp>
    </p:spTree>
    <p:extLst>
      <p:ext uri="{BB962C8B-B14F-4D97-AF65-F5344CB8AC3E}">
        <p14:creationId xmlns:p14="http://schemas.microsoft.com/office/powerpoint/2010/main" val="1088948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82000" cy="6324601"/>
          </a:xfrm>
        </p:spPr>
        <p:txBody>
          <a:bodyPr>
            <a:normAutofit lnSpcReduction="10000"/>
          </a:bodyPr>
          <a:lstStyle/>
          <a:p>
            <a:r>
              <a:rPr lang="en-US" sz="4400" dirty="0"/>
              <a:t>“There is a way that seems right to a man, </a:t>
            </a:r>
            <a:r>
              <a:rPr lang="en-US" sz="4400" b="1" dirty="0">
                <a:solidFill>
                  <a:schemeClr val="accent2">
                    <a:lumMod val="60000"/>
                    <a:lumOff val="40000"/>
                  </a:schemeClr>
                </a:solidFill>
              </a:rPr>
              <a:t>But</a:t>
            </a:r>
            <a:r>
              <a:rPr lang="en-US" sz="4400" dirty="0">
                <a:solidFill>
                  <a:schemeClr val="accent2">
                    <a:lumMod val="60000"/>
                    <a:lumOff val="40000"/>
                  </a:schemeClr>
                </a:solidFill>
              </a:rPr>
              <a:t> </a:t>
            </a:r>
            <a:r>
              <a:rPr lang="en-US" sz="4400" dirty="0"/>
              <a:t>its end is the way of </a:t>
            </a:r>
            <a:r>
              <a:rPr lang="en-US" sz="4400" dirty="0" smtClean="0"/>
              <a:t>death” (Prov. 14:12; 16:25)</a:t>
            </a:r>
          </a:p>
          <a:p>
            <a:r>
              <a:rPr lang="en-US" sz="4400" dirty="0"/>
              <a:t>“The backslider in heart will be </a:t>
            </a:r>
            <a:r>
              <a:rPr lang="en-US" sz="4400" b="1" dirty="0">
                <a:solidFill>
                  <a:schemeClr val="accent2">
                    <a:lumMod val="60000"/>
                    <a:lumOff val="40000"/>
                  </a:schemeClr>
                </a:solidFill>
              </a:rPr>
              <a:t>filled with his own ways</a:t>
            </a:r>
            <a:r>
              <a:rPr lang="en-US" sz="4400" dirty="0"/>
              <a:t>, But a good man will be satisfied from </a:t>
            </a:r>
            <a:r>
              <a:rPr lang="en-US" sz="4400" dirty="0" smtClean="0"/>
              <a:t>above” (Prov. 14:14)</a:t>
            </a:r>
          </a:p>
          <a:p>
            <a:r>
              <a:rPr lang="en-US" sz="4400" dirty="0" smtClean="0"/>
              <a:t>“Understanding </a:t>
            </a:r>
            <a:r>
              <a:rPr lang="en-US" sz="4400" dirty="0"/>
              <a:t>is a wellspring of life to him who has it. </a:t>
            </a:r>
            <a:r>
              <a:rPr lang="en-US" sz="4400" b="1" dirty="0">
                <a:solidFill>
                  <a:schemeClr val="accent2">
                    <a:lumMod val="60000"/>
                    <a:lumOff val="40000"/>
                  </a:schemeClr>
                </a:solidFill>
              </a:rPr>
              <a:t>But</a:t>
            </a:r>
            <a:r>
              <a:rPr lang="en-US" sz="4400" dirty="0">
                <a:solidFill>
                  <a:schemeClr val="accent2">
                    <a:lumMod val="60000"/>
                    <a:lumOff val="40000"/>
                  </a:schemeClr>
                </a:solidFill>
              </a:rPr>
              <a:t> </a:t>
            </a:r>
            <a:r>
              <a:rPr lang="en-US" sz="4400" dirty="0"/>
              <a:t>the correction of fools is </a:t>
            </a:r>
            <a:r>
              <a:rPr lang="en-US" sz="4400" dirty="0" smtClean="0"/>
              <a:t>folly” </a:t>
            </a:r>
            <a:br>
              <a:rPr lang="en-US" sz="4400" dirty="0" smtClean="0"/>
            </a:br>
            <a:r>
              <a:rPr lang="en-US" sz="4400" dirty="0" smtClean="0"/>
              <a:t>(Prov. 16:22)</a:t>
            </a:r>
            <a:endParaRPr lang="en-US" sz="4400" dirty="0"/>
          </a:p>
        </p:txBody>
      </p:sp>
    </p:spTree>
    <p:extLst>
      <p:ext uri="{BB962C8B-B14F-4D97-AF65-F5344CB8AC3E}">
        <p14:creationId xmlns:p14="http://schemas.microsoft.com/office/powerpoint/2010/main" val="975825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4"/>
            <a:ext cx="4000500" cy="5216526"/>
          </a:xfrm>
        </p:spPr>
        <p:txBody>
          <a:bodyPr/>
          <a:lstStyle/>
          <a:p>
            <a:r>
              <a:rPr lang="en-US" dirty="0" smtClean="0"/>
              <a:t>Matthew 7:1 </a:t>
            </a:r>
            <a:br>
              <a:rPr lang="en-US" dirty="0" smtClean="0"/>
            </a:br>
            <a:r>
              <a:rPr lang="en-US" dirty="0" smtClean="0"/>
              <a:t>misapplied</a:t>
            </a:r>
          </a:p>
          <a:p>
            <a:pPr lvl="1"/>
            <a:r>
              <a:rPr lang="en-US" dirty="0" smtClean="0"/>
              <a:t>“Judging a person</a:t>
            </a:r>
            <a:br>
              <a:rPr lang="en-US" dirty="0" smtClean="0"/>
            </a:br>
            <a:r>
              <a:rPr lang="en-US" dirty="0" smtClean="0"/>
              <a:t>does not define who</a:t>
            </a:r>
            <a:br>
              <a:rPr lang="en-US" dirty="0" smtClean="0"/>
            </a:br>
            <a:r>
              <a:rPr lang="en-US" dirty="0" smtClean="0"/>
              <a:t>they are; it defines who you are!”</a:t>
            </a:r>
          </a:p>
          <a:p>
            <a:pPr lvl="1"/>
            <a:r>
              <a:rPr lang="en-US" dirty="0" smtClean="0"/>
              <a:t>“If you want to find fault, look in the mirror, only GOD is perfect, so don’t judge.”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417638"/>
            <a:ext cx="476250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57200" y="274638"/>
            <a:ext cx="4177143" cy="1143000"/>
          </a:xfrm>
          <a:prstGeom prst="rect">
            <a:avLst/>
          </a:prstGeom>
        </p:spPr>
        <p:txBody>
          <a:bodyPr vert="horz" lIns="91440" tIns="45720" rIns="91440" bIns="45720" rtlCol="0" anchor="ctr">
            <a:normAutofit fontScale="9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rPr>
              <a:t>Misunderstood Truth Today</a:t>
            </a:r>
          </a:p>
        </p:txBody>
      </p:sp>
    </p:spTree>
    <p:extLst>
      <p:ext uri="{BB962C8B-B14F-4D97-AF65-F5344CB8AC3E}">
        <p14:creationId xmlns:p14="http://schemas.microsoft.com/office/powerpoint/2010/main" val="2321126106"/>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85800" y="4476750"/>
            <a:ext cx="3695700" cy="11430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Content Placeholder 2"/>
          <p:cNvSpPr>
            <a:spLocks noGrp="1"/>
          </p:cNvSpPr>
          <p:nvPr>
            <p:ph idx="1"/>
          </p:nvPr>
        </p:nvSpPr>
        <p:spPr>
          <a:xfrm>
            <a:off x="381000" y="1412874"/>
            <a:ext cx="4000500" cy="4247317"/>
          </a:xfrm>
        </p:spPr>
        <p:txBody>
          <a:bodyPr/>
          <a:lstStyle/>
          <a:p>
            <a:r>
              <a:rPr lang="en-US" dirty="0" smtClean="0"/>
              <a:t>Matthew 7:1 </a:t>
            </a:r>
            <a:br>
              <a:rPr lang="en-US" dirty="0" smtClean="0"/>
            </a:br>
            <a:r>
              <a:rPr lang="en-US" dirty="0" smtClean="0"/>
              <a:t>misapplied</a:t>
            </a:r>
          </a:p>
          <a:p>
            <a:pPr lvl="1"/>
            <a:r>
              <a:rPr lang="en-US" dirty="0" smtClean="0"/>
              <a:t>To defend one’s own personal choices in life</a:t>
            </a:r>
          </a:p>
          <a:p>
            <a:pPr lvl="1"/>
            <a:r>
              <a:rPr lang="en-US" dirty="0" smtClean="0"/>
              <a:t>To defend one’s attachment to sin</a:t>
            </a:r>
            <a:endParaRPr lang="en-US" dirty="0" smtClean="0"/>
          </a:p>
          <a:p>
            <a:pPr lvl="1"/>
            <a:r>
              <a:rPr lang="en-US" dirty="0" smtClean="0"/>
              <a:t>To defend homosexuality as a legitimate alternative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1417638"/>
            <a:ext cx="476250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57200" y="274638"/>
            <a:ext cx="4177143" cy="1143000"/>
          </a:xfrm>
          <a:prstGeom prst="rect">
            <a:avLst/>
          </a:prstGeom>
        </p:spPr>
        <p:txBody>
          <a:bodyPr vert="horz" lIns="91440" tIns="45720" rIns="91440" bIns="45720" rtlCol="0" anchor="ctr">
            <a:normAutofit fontScale="9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rPr>
              <a:t>Misunderstood Truth Today</a:t>
            </a:r>
          </a:p>
        </p:txBody>
      </p:sp>
    </p:spTree>
    <p:extLst>
      <p:ext uri="{BB962C8B-B14F-4D97-AF65-F5344CB8AC3E}">
        <p14:creationId xmlns:p14="http://schemas.microsoft.com/office/powerpoint/2010/main" val="1200102145"/>
      </p:ext>
    </p:extLst>
  </p:cSld>
  <p:clrMapOvr>
    <a:masterClrMapping/>
  </p:clrMapOvr>
  <p:transition spd="slow">
    <p:wipe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par>
                              <p:cTn id="18" fill="hold">
                                <p:stCondLst>
                                  <p:cond delay="500"/>
                                </p:stCondLst>
                                <p:childTnLst>
                                  <p:par>
                                    <p:cTn id="19" presetID="2" presetClass="entr" presetSubtype="1" fill="hold" grpId="0" nodeType="afterEffect" p14:presetBounceEnd="34000">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14:bounceEnd="34000">
                                          <p:cBhvr additive="base">
                                            <p:cTn id="21" dur="3500" fill="hold"/>
                                            <p:tgtEl>
                                              <p:spTgt spid="2"/>
                                            </p:tgtEl>
                                            <p:attrNameLst>
                                              <p:attrName>ppt_x</p:attrName>
                                            </p:attrNameLst>
                                          </p:cBhvr>
                                          <p:tavLst>
                                            <p:tav tm="0">
                                              <p:val>
                                                <p:strVal val="#ppt_x"/>
                                              </p:val>
                                            </p:tav>
                                            <p:tav tm="100000">
                                              <p:val>
                                                <p:strVal val="#ppt_x"/>
                                              </p:val>
                                            </p:tav>
                                          </p:tavLst>
                                        </p:anim>
                                        <p:anim calcmode="lin" valueType="num" p14:bounceEnd="34000">
                                          <p:cBhvr additive="base">
                                            <p:cTn id="22" dur="3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par>
                              <p:cTn id="18" fill="hold">
                                <p:stCondLst>
                                  <p:cond delay="500"/>
                                </p:stCondLst>
                                <p:childTnLst>
                                  <p:par>
                                    <p:cTn id="19" presetID="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3500" fill="hold"/>
                                            <p:tgtEl>
                                              <p:spTgt spid="2"/>
                                            </p:tgtEl>
                                            <p:attrNameLst>
                                              <p:attrName>ppt_x</p:attrName>
                                            </p:attrNameLst>
                                          </p:cBhvr>
                                          <p:tavLst>
                                            <p:tav tm="0">
                                              <p:val>
                                                <p:strVal val="#ppt_x"/>
                                              </p:val>
                                            </p:tav>
                                            <p:tav tm="100000">
                                              <p:val>
                                                <p:strVal val="#ppt_x"/>
                                              </p:val>
                                            </p:tav>
                                          </p:tavLst>
                                        </p:anim>
                                        <p:anim calcmode="lin" valueType="num">
                                          <p:cBhvr additive="base">
                                            <p:cTn id="22" dur="3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pc="-300" dirty="0" smtClean="0"/>
              <a:t>Homosexuality Is Defended, Although</a:t>
            </a:r>
            <a:endParaRPr lang="en-US" spc="-300" dirty="0"/>
          </a:p>
        </p:txBody>
      </p:sp>
      <p:sp>
        <p:nvSpPr>
          <p:cNvPr id="3" name="Content Placeholder 2"/>
          <p:cNvSpPr>
            <a:spLocks noGrp="1"/>
          </p:cNvSpPr>
          <p:nvPr>
            <p:ph idx="1"/>
          </p:nvPr>
        </p:nvSpPr>
        <p:spPr>
          <a:xfrm>
            <a:off x="381000" y="1219200"/>
            <a:ext cx="8382000" cy="5638801"/>
          </a:xfrm>
        </p:spPr>
        <p:txBody>
          <a:bodyPr>
            <a:normAutofit fontScale="92500" lnSpcReduction="10000"/>
          </a:bodyPr>
          <a:lstStyle/>
          <a:p>
            <a:r>
              <a:rPr lang="en-US" dirty="0" smtClean="0"/>
              <a:t>Only woman is suitable to man (Gen. 2:18, 20)</a:t>
            </a:r>
          </a:p>
          <a:p>
            <a:r>
              <a:rPr lang="en-US" dirty="0" smtClean="0"/>
              <a:t>Homosexuals are biologically incompatible with each other (Rom. 1:26, 27)</a:t>
            </a:r>
          </a:p>
          <a:p>
            <a:r>
              <a:rPr lang="en-US" dirty="0" smtClean="0"/>
              <a:t>It was the primary cause for the destruction of the cities of the plain (Gen. 19)</a:t>
            </a:r>
          </a:p>
          <a:p>
            <a:r>
              <a:rPr lang="en-US" dirty="0" smtClean="0"/>
              <a:t>It is explicitly condemned (Lev. 18:22; 20:13; 1 Cor. 6:9)</a:t>
            </a:r>
          </a:p>
          <a:p>
            <a:r>
              <a:rPr lang="en-US" dirty="0" smtClean="0"/>
              <a:t>It is not “gay” but a chief means in depression and suicidal death</a:t>
            </a:r>
          </a:p>
          <a:p>
            <a:pPr lvl="1"/>
            <a:r>
              <a:rPr lang="en-US" dirty="0" smtClean="0"/>
              <a:t>Spun as being attributed to society’s “negative attitudes” and “bullying tactics”</a:t>
            </a:r>
          </a:p>
          <a:p>
            <a:pPr lvl="1"/>
            <a:r>
              <a:rPr lang="en-US" dirty="0" smtClean="0">
                <a:solidFill>
                  <a:schemeClr val="accent2">
                    <a:lumMod val="60000"/>
                    <a:lumOff val="40000"/>
                  </a:schemeClr>
                </a:solidFill>
              </a:rPr>
              <a:t>Contrast this with being ridiculed, bullied, condemned, mocked and killed for being a Christian (Acts 4:18; 5:28; 1 Cor. 4:10-13; etc.)</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3456833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pPr algn="ctr"/>
            <a:r>
              <a:rPr lang="en-US" sz="8800" b="1" dirty="0" smtClean="0"/>
              <a:t>Proverbs 16:20</a:t>
            </a:r>
            <a:endParaRPr lang="en-US" sz="8800" b="1" dirty="0"/>
          </a:p>
        </p:txBody>
      </p:sp>
      <p:sp>
        <p:nvSpPr>
          <p:cNvPr id="3" name="Content Placeholder 2"/>
          <p:cNvSpPr>
            <a:spLocks noGrp="1"/>
          </p:cNvSpPr>
          <p:nvPr>
            <p:ph idx="1"/>
          </p:nvPr>
        </p:nvSpPr>
        <p:spPr>
          <a:xfrm>
            <a:off x="381000" y="1891808"/>
            <a:ext cx="8382000" cy="1994392"/>
          </a:xfrm>
        </p:spPr>
        <p:txBody>
          <a:bodyPr/>
          <a:lstStyle/>
          <a:p>
            <a:pPr marL="0" indent="0" algn="ctr">
              <a:buNone/>
            </a:pPr>
            <a:r>
              <a:rPr lang="en-US" sz="4800" dirty="0" smtClean="0">
                <a:effectLst>
                  <a:glow rad="63500">
                    <a:schemeClr val="accent2">
                      <a:satMod val="175000"/>
                      <a:alpha val="40000"/>
                    </a:schemeClr>
                  </a:glow>
                  <a:outerShdw blurRad="38100" dist="38100" dir="2700000" algn="tl">
                    <a:srgbClr val="000000">
                      <a:alpha val="43137"/>
                    </a:srgbClr>
                  </a:outerShdw>
                </a:effectLst>
              </a:rPr>
              <a:t>“He </a:t>
            </a:r>
            <a:r>
              <a:rPr lang="en-US" sz="4800" dirty="0">
                <a:effectLst>
                  <a:glow rad="63500">
                    <a:schemeClr val="accent2">
                      <a:satMod val="175000"/>
                      <a:alpha val="40000"/>
                    </a:schemeClr>
                  </a:glow>
                  <a:outerShdw blurRad="38100" dist="38100" dir="2700000" algn="tl">
                    <a:srgbClr val="000000">
                      <a:alpha val="43137"/>
                    </a:srgbClr>
                  </a:outerShdw>
                </a:effectLst>
              </a:rPr>
              <a:t>who heeds the word wisely will find good, And whoever trusts in the LORD, happy is </a:t>
            </a:r>
            <a:r>
              <a:rPr lang="en-US" sz="4800" dirty="0" smtClean="0">
                <a:effectLst>
                  <a:glow rad="63500">
                    <a:schemeClr val="accent2">
                      <a:satMod val="175000"/>
                      <a:alpha val="40000"/>
                    </a:schemeClr>
                  </a:glow>
                  <a:outerShdw blurRad="38100" dist="38100" dir="2700000" algn="tl">
                    <a:srgbClr val="000000">
                      <a:alpha val="43137"/>
                    </a:srgbClr>
                  </a:outerShdw>
                </a:effectLst>
              </a:rPr>
              <a:t>he”</a:t>
            </a:r>
            <a:endParaRPr lang="en-US" sz="4800" dirty="0">
              <a:effectLst>
                <a:glow rad="63500">
                  <a:schemeClr val="accent2">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8117670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ln w="3175">
                  <a:solidFill>
                    <a:schemeClr val="bg1">
                      <a:alpha val="75000"/>
                    </a:schemeClr>
                  </a:solidFill>
                </a:ln>
              </a:rPr>
              <a:t>Four Ways To Destroy </a:t>
            </a:r>
            <a:r>
              <a:rPr lang="en-US" b="1" dirty="0" smtClean="0">
                <a:ln w="3175">
                  <a:solidFill>
                    <a:srgbClr val="92D050">
                      <a:alpha val="75000"/>
                    </a:srgbClr>
                  </a:solidFill>
                </a:ln>
              </a:rPr>
              <a:t>Biblical Impact</a:t>
            </a:r>
            <a:r>
              <a:rPr lang="en-US" dirty="0" smtClean="0"/>
              <a:t> </a:t>
            </a:r>
            <a:r>
              <a:rPr lang="en-US" dirty="0" smtClean="0">
                <a:ln w="3175">
                  <a:solidFill>
                    <a:schemeClr val="bg1">
                      <a:alpha val="75000"/>
                    </a:schemeClr>
                  </a:solidFill>
                </a:ln>
              </a:rPr>
              <a:t>and</a:t>
            </a:r>
            <a:r>
              <a:rPr lang="en-US" dirty="0" smtClean="0"/>
              <a:t> </a:t>
            </a:r>
            <a:r>
              <a:rPr lang="en-US" b="1" dirty="0" smtClean="0">
                <a:ln w="3175">
                  <a:solidFill>
                    <a:srgbClr val="92D050">
                      <a:alpha val="75000"/>
                    </a:srgbClr>
                  </a:solidFill>
                </a:ln>
              </a:rPr>
              <a:t>Righteous Judgment!</a:t>
            </a:r>
            <a:endParaRPr lang="en-US" b="1" dirty="0">
              <a:ln w="3175">
                <a:solidFill>
                  <a:srgbClr val="92D050">
                    <a:alpha val="75000"/>
                  </a:srgbClr>
                </a:solidFill>
              </a:ln>
            </a:endParaRPr>
          </a:p>
        </p:txBody>
      </p:sp>
      <p:sp>
        <p:nvSpPr>
          <p:cNvPr id="3" name="Content Placeholder 2"/>
          <p:cNvSpPr>
            <a:spLocks noGrp="1"/>
          </p:cNvSpPr>
          <p:nvPr>
            <p:ph idx="1"/>
          </p:nvPr>
        </p:nvSpPr>
        <p:spPr>
          <a:xfrm>
            <a:off x="381000" y="1868233"/>
            <a:ext cx="8382000" cy="4761167"/>
          </a:xfrm>
        </p:spPr>
        <p:txBody>
          <a:bodyPr>
            <a:normAutofit fontScale="92500"/>
          </a:bodyPr>
          <a:lstStyle/>
          <a:p>
            <a:pPr marL="742950" indent="-742950">
              <a:buFont typeface="+mj-lt"/>
              <a:buAutoNum type="arabicPeriod"/>
            </a:pPr>
            <a:r>
              <a:rPr lang="en-US" sz="4000" dirty="0" smtClean="0"/>
              <a:t>Claim that science proves something which it actually has not</a:t>
            </a:r>
          </a:p>
          <a:p>
            <a:pPr marL="742950" indent="-742950">
              <a:buFont typeface="+mj-lt"/>
              <a:buAutoNum type="arabicPeriod"/>
            </a:pPr>
            <a:r>
              <a:rPr lang="en-US" sz="4000" dirty="0" smtClean="0"/>
              <a:t>Claim the biblical writers did not know of this “recent scientific discovery”</a:t>
            </a:r>
          </a:p>
          <a:p>
            <a:pPr marL="742950" indent="-742950">
              <a:buFont typeface="+mj-lt"/>
              <a:buAutoNum type="arabicPeriod"/>
            </a:pPr>
            <a:r>
              <a:rPr lang="en-US" sz="4000" dirty="0" smtClean="0"/>
              <a:t>Apply the so-called scientific discovery as a call to reinterpret the scripture</a:t>
            </a:r>
          </a:p>
          <a:p>
            <a:pPr marL="742950" indent="-742950">
              <a:buFont typeface="+mj-lt"/>
              <a:buAutoNum type="arabicPeriod"/>
            </a:pPr>
            <a:r>
              <a:rPr lang="en-US" sz="4000" dirty="0" smtClean="0"/>
              <a:t>Belittle and misjudge those who disagree with you</a:t>
            </a:r>
            <a:endParaRPr lang="en-US" sz="4000" dirty="0"/>
          </a:p>
        </p:txBody>
      </p:sp>
    </p:spTree>
    <p:extLst>
      <p:ext uri="{BB962C8B-B14F-4D97-AF65-F5344CB8AC3E}">
        <p14:creationId xmlns:p14="http://schemas.microsoft.com/office/powerpoint/2010/main" val="1320190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Four Ways </a:t>
            </a:r>
            <a:endParaRPr lang="en-US" dirty="0"/>
          </a:p>
        </p:txBody>
      </p:sp>
      <p:sp>
        <p:nvSpPr>
          <p:cNvPr id="3" name="Content Placeholder 2"/>
          <p:cNvSpPr>
            <a:spLocks noGrp="1"/>
          </p:cNvSpPr>
          <p:nvPr>
            <p:ph idx="1"/>
          </p:nvPr>
        </p:nvSpPr>
        <p:spPr>
          <a:xfrm>
            <a:off x="381000" y="1412874"/>
            <a:ext cx="8382000" cy="1163395"/>
          </a:xfrm>
        </p:spPr>
        <p:txBody>
          <a:bodyPr/>
          <a:lstStyle/>
          <a:p>
            <a:r>
              <a:rPr lang="en-US" dirty="0" smtClean="0"/>
              <a:t>USED BY </a:t>
            </a:r>
            <a:r>
              <a:rPr lang="en-US" b="1" dirty="0" smtClean="0"/>
              <a:t>MARK SANDLIN </a:t>
            </a:r>
            <a:r>
              <a:rPr lang="en-US" dirty="0" smtClean="0"/>
              <a:t>IN, “CLOBBERING BIBLICAL </a:t>
            </a:r>
            <a:r>
              <a:rPr lang="en-US" dirty="0"/>
              <a:t>GAY BASHING” </a:t>
            </a:r>
            <a:r>
              <a:rPr lang="en-US" sz="2000" dirty="0"/>
              <a:t>(http://</a:t>
            </a:r>
            <a:r>
              <a:rPr lang="en-US" sz="2000" dirty="0" smtClean="0"/>
              <a:t>www.thegodarticle.com/faith/clobbering-biblical-gay-bashing)</a:t>
            </a:r>
            <a:endParaRPr lang="en-US" sz="2000" dirty="0"/>
          </a:p>
        </p:txBody>
      </p:sp>
      <p:sp>
        <p:nvSpPr>
          <p:cNvPr id="5" name="Rectangle 4"/>
          <p:cNvSpPr/>
          <p:nvPr/>
        </p:nvSpPr>
        <p:spPr>
          <a:xfrm>
            <a:off x="685800" y="3581400"/>
            <a:ext cx="5257800" cy="1477328"/>
          </a:xfrm>
          <a:prstGeom prst="rect">
            <a:avLst/>
          </a:prstGeom>
        </p:spPr>
        <p:txBody>
          <a:bodyPr wrap="square">
            <a:spAutoFit/>
          </a:bodyPr>
          <a:lstStyle/>
          <a:p>
            <a:r>
              <a:rPr lang="en-US" dirty="0"/>
              <a:t>Mark Sandlin is an ordained PC(USA) minister currently ministering at Vandalia Presbyterian Church in Greensboro, NC. He is a co-founder and Vice President of The Christian Left and blogs at The God Article.</a:t>
            </a:r>
            <a:endParaRPr lang="en-US" dirty="0"/>
          </a:p>
        </p:txBody>
      </p:sp>
      <p:pic>
        <p:nvPicPr>
          <p:cNvPr id="2050" name="Picture 2" descr="http://www.believeoutloud.com/sites/default/files/styles/blog_author_bnw/public/Blogger_RevMarkSandlin.jpg"/>
          <p:cNvPicPr>
            <a:picLocks noChangeAspect="1" noChangeArrowheads="1"/>
          </p:cNvPicPr>
          <p:nvPr/>
        </p:nvPicPr>
        <p:blipFill rotWithShape="1">
          <a:blip r:embed="rId2">
            <a:extLst>
              <a:ext uri="{28A0092B-C50C-407E-A947-70E740481C1C}">
                <a14:useLocalDpi xmlns:a14="http://schemas.microsoft.com/office/drawing/2010/main" val="0"/>
              </a:ext>
            </a:extLst>
          </a:blip>
          <a:srcRect l="23920" b="32946"/>
          <a:stretch/>
        </p:blipFill>
        <p:spPr bwMode="auto">
          <a:xfrm>
            <a:off x="6629400" y="3581400"/>
            <a:ext cx="112395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8339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alic_Purpl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1601</TotalTime>
  <Words>1647</Words>
  <Application>Microsoft Office PowerPoint</Application>
  <PresentationFormat>On-screen Show (4:3)</PresentationFormat>
  <Paragraphs>120</Paragraphs>
  <Slides>24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Aharoni</vt:lpstr>
      <vt:lpstr>Arial Black</vt:lpstr>
      <vt:lpstr>Segoe</vt:lpstr>
      <vt:lpstr>Calibri</vt:lpstr>
      <vt:lpstr>Aparajita</vt:lpstr>
      <vt:lpstr>Wingdings</vt:lpstr>
      <vt:lpstr>Adobe Devanagari</vt:lpstr>
      <vt:lpstr>Office Theme</vt:lpstr>
      <vt:lpstr>matalic_Purple</vt:lpstr>
      <vt:lpstr>Truth Misunderstood TODAY (part 1)</vt:lpstr>
      <vt:lpstr>Despite That Truth Was and Is Often Misunderstood</vt:lpstr>
      <vt:lpstr>PowerPoint Presentation</vt:lpstr>
      <vt:lpstr>PowerPoint Presentation</vt:lpstr>
      <vt:lpstr>PowerPoint Presentation</vt:lpstr>
      <vt:lpstr>Homosexuality Is Defended, Although</vt:lpstr>
      <vt:lpstr>Proverbs 16:20</vt:lpstr>
      <vt:lpstr>Four Ways To Destroy Biblical Impact and Righteous Judgment!</vt:lpstr>
      <vt:lpstr>These Four Ways </vt:lpstr>
      <vt:lpstr>Example of the Homosexual Agenda</vt:lpstr>
      <vt:lpstr>“So many Christians just aren't able to get past that one.”</vt:lpstr>
      <vt:lpstr>“So many Christians just aren't able to get past that one.”</vt:lpstr>
      <vt:lpstr>Example of the Homosexual Agenda</vt:lpstr>
      <vt:lpstr>Example of the Homosexual Agenda</vt:lpstr>
      <vt:lpstr>1 Corinthians 6:9-11  Homosexuality Is A Choice !</vt:lpstr>
      <vt:lpstr>Example of the Homosexual Agenda</vt:lpstr>
      <vt:lpstr>Example of the Homosexual Agenda</vt:lpstr>
      <vt:lpstr>Amazing Perversion of the Bible!</vt:lpstr>
      <vt:lpstr>Romans 2:</vt:lpstr>
      <vt:lpstr>Example of the Homosexual Agenda</vt:lpstr>
      <vt:lpstr>Example of the Homosexual Agenda</vt:lpstr>
      <vt:lpstr>Hate the Sin and Love the Sinner?</vt:lpstr>
      <vt:lpstr>PowerPoint Presentation</vt:lpstr>
      <vt:lpstr>Are YOU Spiritual?</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43</cp:revision>
  <dcterms:created xsi:type="dcterms:W3CDTF">2014-06-12T19:46:16Z</dcterms:created>
  <dcterms:modified xsi:type="dcterms:W3CDTF">2014-06-20T20:52:27Z</dcterms:modified>
</cp:coreProperties>
</file>